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57" r:id="rId3"/>
    <p:sldId id="265" r:id="rId4"/>
    <p:sldId id="260" r:id="rId5"/>
    <p:sldId id="261" r:id="rId6"/>
    <p:sldId id="262" r:id="rId7"/>
    <p:sldId id="263" r:id="rId8"/>
    <p:sldId id="264" r:id="rId9"/>
    <p:sldId id="266" r:id="rId10"/>
  </p:sldIdLst>
  <p:sldSz cx="12192000" cy="6858000"/>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3178"/>
  </p:normalViewPr>
  <p:slideViewPr>
    <p:cSldViewPr snapToGrid="0">
      <p:cViewPr varScale="1">
        <p:scale>
          <a:sx n="92" d="100"/>
          <a:sy n="92" d="100"/>
        </p:scale>
        <p:origin x="936" y="17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8F197A1-4D18-4130-9F92-BC8AFC96FB8B}" type="datetimeFigureOut">
              <a:rPr lang="da-DK"/>
              <a:pPr>
                <a:defRPr/>
              </a:pPr>
              <a:t>14/08/2018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26F395-F156-45B4-9B6F-9131429C9DB0}"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dsholder til slidebillede 1"/>
          <p:cNvSpPr>
            <a:spLocks noGrp="1" noRot="1" noChangeAspect="1"/>
          </p:cNvSpPr>
          <p:nvPr>
            <p:ph type="sldImg"/>
          </p:nvPr>
        </p:nvSpPr>
        <p:spPr bwMode="auto">
          <a:noFill/>
          <a:ln>
            <a:solidFill>
              <a:srgbClr val="000000"/>
            </a:solidFill>
            <a:miter lim="800000"/>
            <a:headEnd/>
            <a:tailEnd/>
          </a:ln>
        </p:spPr>
      </p:sp>
      <p:sp>
        <p:nvSpPr>
          <p:cNvPr id="16386"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16387" name="Pladsholder til sli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2DDE85-0F88-49BC-BE72-F91C35D4C310}" type="slidenum">
              <a:rPr lang="da-DK"/>
              <a:pPr fontAlgn="base">
                <a:spcBef>
                  <a:spcPct val="0"/>
                </a:spcBef>
                <a:spcAft>
                  <a:spcPct val="0"/>
                </a:spcAft>
                <a:defRPr/>
              </a:pPr>
              <a:t>2</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dsholder til slidebillede 1"/>
          <p:cNvSpPr>
            <a:spLocks noGrp="1" noRot="1" noChangeAspect="1"/>
          </p:cNvSpPr>
          <p:nvPr>
            <p:ph type="sldImg"/>
          </p:nvPr>
        </p:nvSpPr>
        <p:spPr bwMode="auto">
          <a:noFill/>
          <a:ln>
            <a:solidFill>
              <a:srgbClr val="000000"/>
            </a:solidFill>
            <a:miter lim="800000"/>
            <a:headEnd/>
            <a:tailEnd/>
          </a:ln>
        </p:spPr>
      </p:sp>
      <p:sp>
        <p:nvSpPr>
          <p:cNvPr id="18434"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a-DK"/>
              <a:t>Purpose: to link theory and practice and to foster reflections on the link between the two – ‘show don’t tell’ </a:t>
            </a:r>
          </a:p>
        </p:txBody>
      </p:sp>
      <p:sp>
        <p:nvSpPr>
          <p:cNvPr id="18435" name="Pladsholder til sli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30B9FD-4F0B-4282-B3AD-9C9DF71F2923}" type="slidenum">
              <a:rPr lang="da-DK"/>
              <a:pPr fontAlgn="base">
                <a:spcBef>
                  <a:spcPct val="0"/>
                </a:spcBef>
                <a:spcAft>
                  <a:spcPct val="0"/>
                </a:spcAft>
                <a:defRPr/>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dsholder til slidebillede 1"/>
          <p:cNvSpPr>
            <a:spLocks noGrp="1" noRot="1" noChangeAspect="1"/>
          </p:cNvSpPr>
          <p:nvPr>
            <p:ph type="sldImg"/>
          </p:nvPr>
        </p:nvSpPr>
        <p:spPr bwMode="auto">
          <a:noFill/>
          <a:ln>
            <a:solidFill>
              <a:srgbClr val="000000"/>
            </a:solidFill>
            <a:miter lim="800000"/>
            <a:headEnd/>
            <a:tailEnd/>
          </a:ln>
        </p:spPr>
      </p:sp>
      <p:sp>
        <p:nvSpPr>
          <p:cNvPr id="24578"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a-DK"/>
              <a:t>Buzz: are these cases and/ or the reflection questions applicable in your practice?</a:t>
            </a:r>
          </a:p>
        </p:txBody>
      </p:sp>
      <p:sp>
        <p:nvSpPr>
          <p:cNvPr id="24579" name="Pladsholder til sli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D13BE8-648E-4886-94C0-28B605620FA0}" type="slidenum">
              <a:rPr lang="da-DK"/>
              <a:pPr fontAlgn="base">
                <a:spcBef>
                  <a:spcPct val="0"/>
                </a:spcBef>
                <a:spcAft>
                  <a:spcPct val="0"/>
                </a:spcAft>
                <a:defRPr/>
              </a:pPr>
              <a:t>8</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dsholder til slidebillede 1"/>
          <p:cNvSpPr>
            <a:spLocks noGrp="1" noRot="1" noChangeAspect="1"/>
          </p:cNvSpPr>
          <p:nvPr>
            <p:ph type="sldImg"/>
          </p:nvPr>
        </p:nvSpPr>
        <p:spPr bwMode="auto">
          <a:noFill/>
          <a:ln>
            <a:solidFill>
              <a:srgbClr val="000000"/>
            </a:solidFill>
            <a:miter lim="800000"/>
            <a:headEnd/>
            <a:tailEnd/>
          </a:ln>
        </p:spPr>
      </p:sp>
      <p:sp>
        <p:nvSpPr>
          <p:cNvPr id="26626"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a-DK"/>
              <a:t>Purpose: to link theory and practice and to foster reflections on the link between the two – ‘show don’t tell’ </a:t>
            </a:r>
          </a:p>
        </p:txBody>
      </p:sp>
      <p:sp>
        <p:nvSpPr>
          <p:cNvPr id="26627" name="Pladsholder til sli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5E81D0-5EAD-43F4-803D-B9523676D6E8}" type="slidenum">
              <a:rPr lang="da-DK"/>
              <a:pPr fontAlgn="base">
                <a:spcBef>
                  <a:spcPct val="0"/>
                </a:spcBef>
                <a:spcAft>
                  <a:spcPct val="0"/>
                </a:spcAft>
                <a:defRPr/>
              </a:pPr>
              <a:t>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p:cNvPr>
          <p:cNvSpPr>
            <a:spLocks noGrp="1"/>
          </p:cNvSpPr>
          <p:nvPr>
            <p:ph type="dt" sz="half" idx="10"/>
          </p:nvPr>
        </p:nvSpPr>
        <p:spPr/>
        <p:txBody>
          <a:bodyPr/>
          <a:lstStyle>
            <a:lvl1pPr>
              <a:defRPr/>
            </a:lvl1pPr>
          </a:lstStyle>
          <a:p>
            <a:pPr>
              <a:defRPr/>
            </a:pPr>
            <a:fld id="{8E57BC12-2A5D-4F36-B8A9-499C8A9B56D4}" type="datetimeFigureOut">
              <a:rPr lang="da-DK"/>
              <a:pPr>
                <a:defRPr/>
              </a:pPr>
              <a:t>14/08/2018</a:t>
            </a:fld>
            <a:endParaRPr lang="da-DK" dirty="0"/>
          </a:p>
        </p:txBody>
      </p:sp>
      <p:sp>
        <p:nvSpPr>
          <p:cNvPr id="5" name="Pladsholder til sidefod 4">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p:cNvPr>
          <p:cNvSpPr>
            <a:spLocks noGrp="1"/>
          </p:cNvSpPr>
          <p:nvPr>
            <p:ph type="sldNum" sz="quarter" idx="12"/>
          </p:nvPr>
        </p:nvSpPr>
        <p:spPr/>
        <p:txBody>
          <a:bodyPr/>
          <a:lstStyle>
            <a:lvl1pPr>
              <a:defRPr/>
            </a:lvl1pPr>
          </a:lstStyle>
          <a:p>
            <a:pPr>
              <a:defRPr/>
            </a:pPr>
            <a:fld id="{5FCE1773-65AB-4E41-AB3A-3E7EAA8C1458}" type="slidenum">
              <a:rPr lang="da-DK"/>
              <a:pPr>
                <a:defRPr/>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p:cNvPr>
          <p:cNvSpPr>
            <a:spLocks noGrp="1"/>
          </p:cNvSpPr>
          <p:nvPr>
            <p:ph type="title"/>
          </p:nvPr>
        </p:nvSpPr>
        <p:spPr/>
        <p:txBody>
          <a:bodyPr/>
          <a:lstStyle/>
          <a:p>
            <a:r>
              <a:rPr lang="da-DK"/>
              <a:t>Klik for at redigere i master</a:t>
            </a:r>
          </a:p>
        </p:txBody>
      </p:sp>
      <p:sp>
        <p:nvSpPr>
          <p:cNvPr id="3" name="Pladsholder til lodret titel 2">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p:cNvPr>
          <p:cNvSpPr>
            <a:spLocks noGrp="1"/>
          </p:cNvSpPr>
          <p:nvPr>
            <p:ph type="dt" sz="half" idx="10"/>
          </p:nvPr>
        </p:nvSpPr>
        <p:spPr/>
        <p:txBody>
          <a:bodyPr/>
          <a:lstStyle>
            <a:lvl1pPr>
              <a:defRPr/>
            </a:lvl1pPr>
          </a:lstStyle>
          <a:p>
            <a:pPr>
              <a:defRPr/>
            </a:pPr>
            <a:fld id="{30447CB4-EF25-4F39-B8F3-03CDC39CEE88}" type="datetimeFigureOut">
              <a:rPr lang="da-DK"/>
              <a:pPr>
                <a:defRPr/>
              </a:pPr>
              <a:t>14/08/2018</a:t>
            </a:fld>
            <a:endParaRPr lang="da-DK" dirty="0"/>
          </a:p>
        </p:txBody>
      </p:sp>
      <p:sp>
        <p:nvSpPr>
          <p:cNvPr id="5" name="Pladsholder til sidefod 4">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p:cNvPr>
          <p:cNvSpPr>
            <a:spLocks noGrp="1"/>
          </p:cNvSpPr>
          <p:nvPr>
            <p:ph type="sldNum" sz="quarter" idx="12"/>
          </p:nvPr>
        </p:nvSpPr>
        <p:spPr/>
        <p:txBody>
          <a:bodyPr/>
          <a:lstStyle>
            <a:lvl1pPr>
              <a:defRPr/>
            </a:lvl1pPr>
          </a:lstStyle>
          <a:p>
            <a:pPr>
              <a:defRPr/>
            </a:pPr>
            <a:fld id="{DFB907DC-2825-4701-A488-1343F71D86B6}" type="slidenum">
              <a:rPr lang="da-DK"/>
              <a:pPr>
                <a:defRPr/>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p:cNvPr>
          <p:cNvSpPr>
            <a:spLocks noGrp="1"/>
          </p:cNvSpPr>
          <p:nvPr>
            <p:ph type="dt" sz="half" idx="10"/>
          </p:nvPr>
        </p:nvSpPr>
        <p:spPr/>
        <p:txBody>
          <a:bodyPr/>
          <a:lstStyle>
            <a:lvl1pPr>
              <a:defRPr/>
            </a:lvl1pPr>
          </a:lstStyle>
          <a:p>
            <a:pPr>
              <a:defRPr/>
            </a:pPr>
            <a:fld id="{FDA35E98-32C8-48FE-AEFD-AE840B4F33CF}" type="datetimeFigureOut">
              <a:rPr lang="da-DK"/>
              <a:pPr>
                <a:defRPr/>
              </a:pPr>
              <a:t>14/08/2018</a:t>
            </a:fld>
            <a:endParaRPr lang="da-DK" dirty="0"/>
          </a:p>
        </p:txBody>
      </p:sp>
      <p:sp>
        <p:nvSpPr>
          <p:cNvPr id="5" name="Pladsholder til sidefod 4">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p:cNvPr>
          <p:cNvSpPr>
            <a:spLocks noGrp="1"/>
          </p:cNvSpPr>
          <p:nvPr>
            <p:ph type="sldNum" sz="quarter" idx="12"/>
          </p:nvPr>
        </p:nvSpPr>
        <p:spPr/>
        <p:txBody>
          <a:bodyPr/>
          <a:lstStyle>
            <a:lvl1pPr>
              <a:defRPr/>
            </a:lvl1pPr>
          </a:lstStyle>
          <a:p>
            <a:pPr>
              <a:defRPr/>
            </a:pPr>
            <a:fld id="{4099321B-B013-464B-91B9-079E9444B6BA}" type="slidenum">
              <a:rPr lang="da-DK"/>
              <a:pPr>
                <a:defRPr/>
              </a:pPr>
              <a:t>‹nr.›</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p:cNvPr>
          <p:cNvSpPr>
            <a:spLocks noGrp="1"/>
          </p:cNvSpPr>
          <p:nvPr>
            <p:ph type="title"/>
          </p:nvPr>
        </p:nvSpPr>
        <p:spPr/>
        <p:txBody>
          <a:bodyPr/>
          <a:lstStyle/>
          <a:p>
            <a:r>
              <a:rPr lang="da-DK"/>
              <a:t>Klik for at redigere i master</a:t>
            </a:r>
          </a:p>
        </p:txBody>
      </p:sp>
      <p:sp>
        <p:nvSpPr>
          <p:cNvPr id="3" name="Pladsholder til indhold 2">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p:cNvPr>
          <p:cNvSpPr>
            <a:spLocks noGrp="1"/>
          </p:cNvSpPr>
          <p:nvPr>
            <p:ph type="dt" sz="half" idx="10"/>
          </p:nvPr>
        </p:nvSpPr>
        <p:spPr/>
        <p:txBody>
          <a:bodyPr/>
          <a:lstStyle>
            <a:lvl1pPr>
              <a:defRPr/>
            </a:lvl1pPr>
          </a:lstStyle>
          <a:p>
            <a:pPr>
              <a:defRPr/>
            </a:pPr>
            <a:fld id="{61AB5DFD-91BE-4DAB-A40A-83D1D3781A70}" type="datetimeFigureOut">
              <a:rPr lang="da-DK"/>
              <a:pPr>
                <a:defRPr/>
              </a:pPr>
              <a:t>14/08/2018</a:t>
            </a:fld>
            <a:endParaRPr lang="da-DK" dirty="0"/>
          </a:p>
        </p:txBody>
      </p:sp>
      <p:sp>
        <p:nvSpPr>
          <p:cNvPr id="5" name="Pladsholder til sidefod 4">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p:cNvPr>
          <p:cNvSpPr>
            <a:spLocks noGrp="1"/>
          </p:cNvSpPr>
          <p:nvPr>
            <p:ph type="sldNum" sz="quarter" idx="12"/>
          </p:nvPr>
        </p:nvSpPr>
        <p:spPr/>
        <p:txBody>
          <a:bodyPr/>
          <a:lstStyle>
            <a:lvl1pPr>
              <a:defRPr/>
            </a:lvl1pPr>
          </a:lstStyle>
          <a:p>
            <a:pPr>
              <a:defRPr/>
            </a:pPr>
            <a:fld id="{037FC1E8-D6CF-4297-AFFE-CD8DFB2A13B9}" type="slidenum">
              <a:rPr lang="da-DK"/>
              <a:pPr>
                <a:defRPr/>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p:cNvPr>
          <p:cNvSpPr>
            <a:spLocks noGrp="1"/>
          </p:cNvSpPr>
          <p:nvPr>
            <p:ph type="dt" sz="half" idx="10"/>
          </p:nvPr>
        </p:nvSpPr>
        <p:spPr/>
        <p:txBody>
          <a:bodyPr/>
          <a:lstStyle>
            <a:lvl1pPr>
              <a:defRPr/>
            </a:lvl1pPr>
          </a:lstStyle>
          <a:p>
            <a:pPr>
              <a:defRPr/>
            </a:pPr>
            <a:fld id="{9735654E-22C1-4360-8B1C-31E15A1BF63A}" type="datetimeFigureOut">
              <a:rPr lang="da-DK"/>
              <a:pPr>
                <a:defRPr/>
              </a:pPr>
              <a:t>14/08/2018</a:t>
            </a:fld>
            <a:endParaRPr lang="da-DK" dirty="0"/>
          </a:p>
        </p:txBody>
      </p:sp>
      <p:sp>
        <p:nvSpPr>
          <p:cNvPr id="5" name="Pladsholder til sidefod 4">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p:cNvPr>
          <p:cNvSpPr>
            <a:spLocks noGrp="1"/>
          </p:cNvSpPr>
          <p:nvPr>
            <p:ph type="sldNum" sz="quarter" idx="12"/>
          </p:nvPr>
        </p:nvSpPr>
        <p:spPr/>
        <p:txBody>
          <a:bodyPr/>
          <a:lstStyle>
            <a:lvl1pPr>
              <a:defRPr/>
            </a:lvl1pPr>
          </a:lstStyle>
          <a:p>
            <a:pPr>
              <a:defRPr/>
            </a:pPr>
            <a:fld id="{8BF4C532-8382-41CA-8499-44BE88859DEB}" type="slidenum">
              <a:rPr lang="da-DK"/>
              <a:pPr>
                <a:defRPr/>
              </a:pPr>
              <a:t>‹nr.›</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p:cNvPr>
          <p:cNvSpPr>
            <a:spLocks noGrp="1"/>
          </p:cNvSpPr>
          <p:nvPr>
            <p:ph type="title"/>
          </p:nvPr>
        </p:nvSpPr>
        <p:spPr/>
        <p:txBody>
          <a:bodyPr/>
          <a:lstStyle/>
          <a:p>
            <a:r>
              <a:rPr lang="da-DK"/>
              <a:t>Klik for at redigere i master</a:t>
            </a:r>
          </a:p>
        </p:txBody>
      </p:sp>
      <p:sp>
        <p:nvSpPr>
          <p:cNvPr id="3" name="Pladsholder til indhold 2">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3">
            <a:extLst/>
          </p:cNvPr>
          <p:cNvSpPr>
            <a:spLocks noGrp="1"/>
          </p:cNvSpPr>
          <p:nvPr>
            <p:ph type="dt" sz="half" idx="10"/>
          </p:nvPr>
        </p:nvSpPr>
        <p:spPr/>
        <p:txBody>
          <a:bodyPr/>
          <a:lstStyle>
            <a:lvl1pPr>
              <a:defRPr/>
            </a:lvl1pPr>
          </a:lstStyle>
          <a:p>
            <a:pPr>
              <a:defRPr/>
            </a:pPr>
            <a:fld id="{035D97F5-0139-42E8-9430-FF98025EB62C}" type="datetimeFigureOut">
              <a:rPr lang="da-DK"/>
              <a:pPr>
                <a:defRPr/>
              </a:pPr>
              <a:t>14/08/2018</a:t>
            </a:fld>
            <a:endParaRPr lang="da-DK" dirty="0"/>
          </a:p>
        </p:txBody>
      </p:sp>
      <p:sp>
        <p:nvSpPr>
          <p:cNvPr id="6" name="Pladsholder til sidefod 4">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p:cNvPr>
          <p:cNvSpPr>
            <a:spLocks noGrp="1"/>
          </p:cNvSpPr>
          <p:nvPr>
            <p:ph type="sldNum" sz="quarter" idx="12"/>
          </p:nvPr>
        </p:nvSpPr>
        <p:spPr/>
        <p:txBody>
          <a:bodyPr/>
          <a:lstStyle>
            <a:lvl1pPr>
              <a:defRPr/>
            </a:lvl1pPr>
          </a:lstStyle>
          <a:p>
            <a:pPr>
              <a:defRPr/>
            </a:pPr>
            <a:fld id="{E0B82185-5FDB-4C0F-899B-570EBDC37D00}" type="slidenum">
              <a:rPr lang="da-DK"/>
              <a:pPr>
                <a:defRPr/>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3">
            <a:extLst/>
          </p:cNvPr>
          <p:cNvSpPr>
            <a:spLocks noGrp="1"/>
          </p:cNvSpPr>
          <p:nvPr>
            <p:ph type="dt" sz="half" idx="10"/>
          </p:nvPr>
        </p:nvSpPr>
        <p:spPr/>
        <p:txBody>
          <a:bodyPr/>
          <a:lstStyle>
            <a:lvl1pPr>
              <a:defRPr/>
            </a:lvl1pPr>
          </a:lstStyle>
          <a:p>
            <a:pPr>
              <a:defRPr/>
            </a:pPr>
            <a:fld id="{5D95EE4A-27B3-4D7A-8473-4A5A62D8F173}" type="datetimeFigureOut">
              <a:rPr lang="da-DK"/>
              <a:pPr>
                <a:defRPr/>
              </a:pPr>
              <a:t>14/08/2018</a:t>
            </a:fld>
            <a:endParaRPr lang="da-DK" dirty="0"/>
          </a:p>
        </p:txBody>
      </p:sp>
      <p:sp>
        <p:nvSpPr>
          <p:cNvPr id="8" name="Pladsholder til sidefod 4">
            <a:extLst/>
          </p:cNvPr>
          <p:cNvSpPr>
            <a:spLocks noGrp="1"/>
          </p:cNvSpPr>
          <p:nvPr>
            <p:ph type="ftr" sz="quarter" idx="11"/>
          </p:nvPr>
        </p:nvSpPr>
        <p:spPr/>
        <p:txBody>
          <a:bodyPr/>
          <a:lstStyle>
            <a:lvl1pPr>
              <a:defRPr/>
            </a:lvl1pPr>
          </a:lstStyle>
          <a:p>
            <a:pPr>
              <a:defRPr/>
            </a:pPr>
            <a:endParaRPr lang="da-DK"/>
          </a:p>
        </p:txBody>
      </p:sp>
      <p:sp>
        <p:nvSpPr>
          <p:cNvPr id="9" name="Pladsholder til slidenummer 5">
            <a:extLst/>
          </p:cNvPr>
          <p:cNvSpPr>
            <a:spLocks noGrp="1"/>
          </p:cNvSpPr>
          <p:nvPr>
            <p:ph type="sldNum" sz="quarter" idx="12"/>
          </p:nvPr>
        </p:nvSpPr>
        <p:spPr/>
        <p:txBody>
          <a:bodyPr/>
          <a:lstStyle>
            <a:lvl1pPr>
              <a:defRPr/>
            </a:lvl1pPr>
          </a:lstStyle>
          <a:p>
            <a:pPr>
              <a:defRPr/>
            </a:pPr>
            <a:fld id="{A3F313F2-4B6A-4059-8F98-BA3F42F788DA}" type="slidenum">
              <a:rPr lang="da-DK"/>
              <a:pPr>
                <a:defRPr/>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p:cNvPr>
          <p:cNvSpPr>
            <a:spLocks noGrp="1"/>
          </p:cNvSpPr>
          <p:nvPr>
            <p:ph type="title"/>
          </p:nvPr>
        </p:nvSpPr>
        <p:spPr/>
        <p:txBody>
          <a:bodyPr/>
          <a:lstStyle/>
          <a:p>
            <a:r>
              <a:rPr lang="da-DK"/>
              <a:t>Klik for at redigere i master</a:t>
            </a:r>
          </a:p>
        </p:txBody>
      </p:sp>
      <p:sp>
        <p:nvSpPr>
          <p:cNvPr id="3" name="Pladsholder til dato 3">
            <a:extLst/>
          </p:cNvPr>
          <p:cNvSpPr>
            <a:spLocks noGrp="1"/>
          </p:cNvSpPr>
          <p:nvPr>
            <p:ph type="dt" sz="half" idx="10"/>
          </p:nvPr>
        </p:nvSpPr>
        <p:spPr/>
        <p:txBody>
          <a:bodyPr/>
          <a:lstStyle>
            <a:lvl1pPr>
              <a:defRPr/>
            </a:lvl1pPr>
          </a:lstStyle>
          <a:p>
            <a:pPr>
              <a:defRPr/>
            </a:pPr>
            <a:fld id="{5E6D3270-3EDC-4CDB-B24E-53775E001AAF}" type="datetimeFigureOut">
              <a:rPr lang="da-DK"/>
              <a:pPr>
                <a:defRPr/>
              </a:pPr>
              <a:t>14/08/2018</a:t>
            </a:fld>
            <a:endParaRPr lang="da-DK" dirty="0"/>
          </a:p>
        </p:txBody>
      </p:sp>
      <p:sp>
        <p:nvSpPr>
          <p:cNvPr id="4" name="Pladsholder til sidefod 4">
            <a:extLst/>
          </p:cNvPr>
          <p:cNvSpPr>
            <a:spLocks noGrp="1"/>
          </p:cNvSpPr>
          <p:nvPr>
            <p:ph type="ftr" sz="quarter" idx="11"/>
          </p:nvPr>
        </p:nvSpPr>
        <p:spPr/>
        <p:txBody>
          <a:bodyPr/>
          <a:lstStyle>
            <a:lvl1pPr>
              <a:defRPr/>
            </a:lvl1pPr>
          </a:lstStyle>
          <a:p>
            <a:pPr>
              <a:defRPr/>
            </a:pPr>
            <a:endParaRPr lang="da-DK"/>
          </a:p>
        </p:txBody>
      </p:sp>
      <p:sp>
        <p:nvSpPr>
          <p:cNvPr id="5" name="Pladsholder til slidenummer 5">
            <a:extLst/>
          </p:cNvPr>
          <p:cNvSpPr>
            <a:spLocks noGrp="1"/>
          </p:cNvSpPr>
          <p:nvPr>
            <p:ph type="sldNum" sz="quarter" idx="12"/>
          </p:nvPr>
        </p:nvSpPr>
        <p:spPr/>
        <p:txBody>
          <a:bodyPr/>
          <a:lstStyle>
            <a:lvl1pPr>
              <a:defRPr/>
            </a:lvl1pPr>
          </a:lstStyle>
          <a:p>
            <a:pPr>
              <a:defRPr/>
            </a:pPr>
            <a:fld id="{D15D1D38-6961-4BED-8130-57F2D10729B8}" type="slidenum">
              <a:rPr lang="da-DK"/>
              <a:pPr>
                <a:defRPr/>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a:extLst/>
          </p:cNvPr>
          <p:cNvSpPr>
            <a:spLocks noGrp="1"/>
          </p:cNvSpPr>
          <p:nvPr>
            <p:ph type="dt" sz="half" idx="10"/>
          </p:nvPr>
        </p:nvSpPr>
        <p:spPr/>
        <p:txBody>
          <a:bodyPr/>
          <a:lstStyle>
            <a:lvl1pPr>
              <a:defRPr/>
            </a:lvl1pPr>
          </a:lstStyle>
          <a:p>
            <a:pPr>
              <a:defRPr/>
            </a:pPr>
            <a:fld id="{A98050B8-1CC4-4F1A-8E6B-1AFBACD50725}" type="datetimeFigureOut">
              <a:rPr lang="da-DK"/>
              <a:pPr>
                <a:defRPr/>
              </a:pPr>
              <a:t>14/08/2018</a:t>
            </a:fld>
            <a:endParaRPr lang="da-DK" dirty="0"/>
          </a:p>
        </p:txBody>
      </p:sp>
      <p:sp>
        <p:nvSpPr>
          <p:cNvPr id="3" name="Pladsholder til sidefod 4">
            <a:extLst/>
          </p:cNvPr>
          <p:cNvSpPr>
            <a:spLocks noGrp="1"/>
          </p:cNvSpPr>
          <p:nvPr>
            <p:ph type="ftr" sz="quarter" idx="11"/>
          </p:nvPr>
        </p:nvSpPr>
        <p:spPr/>
        <p:txBody>
          <a:bodyPr/>
          <a:lstStyle>
            <a:lvl1pPr>
              <a:defRPr/>
            </a:lvl1pPr>
          </a:lstStyle>
          <a:p>
            <a:pPr>
              <a:defRPr/>
            </a:pPr>
            <a:endParaRPr lang="da-DK"/>
          </a:p>
        </p:txBody>
      </p:sp>
      <p:sp>
        <p:nvSpPr>
          <p:cNvPr id="4" name="Pladsholder til slidenummer 5">
            <a:extLst/>
          </p:cNvPr>
          <p:cNvSpPr>
            <a:spLocks noGrp="1"/>
          </p:cNvSpPr>
          <p:nvPr>
            <p:ph type="sldNum" sz="quarter" idx="12"/>
          </p:nvPr>
        </p:nvSpPr>
        <p:spPr/>
        <p:txBody>
          <a:bodyPr/>
          <a:lstStyle>
            <a:lvl1pPr>
              <a:defRPr/>
            </a:lvl1pPr>
          </a:lstStyle>
          <a:p>
            <a:pPr>
              <a:defRPr/>
            </a:pPr>
            <a:fld id="{E046EE67-FB73-4389-B14A-51E8FDB9691D}" type="slidenum">
              <a:rPr lang="da-DK"/>
              <a:pPr>
                <a:defRPr/>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3">
            <a:extLst/>
          </p:cNvPr>
          <p:cNvSpPr>
            <a:spLocks noGrp="1"/>
          </p:cNvSpPr>
          <p:nvPr>
            <p:ph type="dt" sz="half" idx="10"/>
          </p:nvPr>
        </p:nvSpPr>
        <p:spPr/>
        <p:txBody>
          <a:bodyPr/>
          <a:lstStyle>
            <a:lvl1pPr>
              <a:defRPr/>
            </a:lvl1pPr>
          </a:lstStyle>
          <a:p>
            <a:pPr>
              <a:defRPr/>
            </a:pPr>
            <a:fld id="{0FEEFF26-8BAD-40CB-84CD-C7D5CACCCCF9}" type="datetimeFigureOut">
              <a:rPr lang="da-DK"/>
              <a:pPr>
                <a:defRPr/>
              </a:pPr>
              <a:t>14/08/2018</a:t>
            </a:fld>
            <a:endParaRPr lang="da-DK" dirty="0"/>
          </a:p>
        </p:txBody>
      </p:sp>
      <p:sp>
        <p:nvSpPr>
          <p:cNvPr id="6" name="Pladsholder til sidefod 4">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p:cNvPr>
          <p:cNvSpPr>
            <a:spLocks noGrp="1"/>
          </p:cNvSpPr>
          <p:nvPr>
            <p:ph type="sldNum" sz="quarter" idx="12"/>
          </p:nvPr>
        </p:nvSpPr>
        <p:spPr/>
        <p:txBody>
          <a:bodyPr/>
          <a:lstStyle>
            <a:lvl1pPr>
              <a:defRPr/>
            </a:lvl1pPr>
          </a:lstStyle>
          <a:p>
            <a:pPr>
              <a:defRPr/>
            </a:pPr>
            <a:fld id="{592DACC7-ECDD-4F61-83E9-E190EEBC394A}" type="slidenum">
              <a:rPr lang="da-DK"/>
              <a:pPr>
                <a:defRPr/>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3">
            <a:extLst/>
          </p:cNvPr>
          <p:cNvSpPr>
            <a:spLocks noGrp="1"/>
          </p:cNvSpPr>
          <p:nvPr>
            <p:ph type="dt" sz="half" idx="10"/>
          </p:nvPr>
        </p:nvSpPr>
        <p:spPr/>
        <p:txBody>
          <a:bodyPr/>
          <a:lstStyle>
            <a:lvl1pPr>
              <a:defRPr/>
            </a:lvl1pPr>
          </a:lstStyle>
          <a:p>
            <a:pPr>
              <a:defRPr/>
            </a:pPr>
            <a:fld id="{F130FBDF-BAF8-4172-BC67-E420EC9A8E4A}" type="datetimeFigureOut">
              <a:rPr lang="da-DK"/>
              <a:pPr>
                <a:defRPr/>
              </a:pPr>
              <a:t>14/08/2018</a:t>
            </a:fld>
            <a:endParaRPr lang="da-DK" dirty="0"/>
          </a:p>
        </p:txBody>
      </p:sp>
      <p:sp>
        <p:nvSpPr>
          <p:cNvPr id="6" name="Pladsholder til sidefod 4">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p:cNvPr>
          <p:cNvSpPr>
            <a:spLocks noGrp="1"/>
          </p:cNvSpPr>
          <p:nvPr>
            <p:ph type="sldNum" sz="quarter" idx="12"/>
          </p:nvPr>
        </p:nvSpPr>
        <p:spPr/>
        <p:txBody>
          <a:bodyPr/>
          <a:lstStyle>
            <a:lvl1pPr>
              <a:defRPr/>
            </a:lvl1pPr>
          </a:lstStyle>
          <a:p>
            <a:pPr>
              <a:defRPr/>
            </a:pPr>
            <a:fld id="{4759F870-4A29-4BC4-BE93-994C7ADA0F9C}" type="slidenum">
              <a:rPr lang="da-DK"/>
              <a:pPr>
                <a:defRPr/>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i master</a:t>
            </a:r>
          </a:p>
        </p:txBody>
      </p:sp>
      <p:sp>
        <p:nvSpPr>
          <p:cNvPr id="1027" name="Pladsholder til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0CB0D46-F3EC-4425-8812-839CCEFF53B3}" type="datetimeFigureOut">
              <a:rPr lang="da-DK"/>
              <a:pPr>
                <a:defRPr/>
              </a:pPr>
              <a:t>14/08/2018</a:t>
            </a:fld>
            <a:endParaRPr lang="da-DK" dirty="0"/>
          </a:p>
        </p:txBody>
      </p:sp>
      <p:sp>
        <p:nvSpPr>
          <p:cNvPr id="5" name="Pladsholder til sidefod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slidenummer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444A805-3BFE-4BCA-8579-B01C136FE380}" type="slidenum">
              <a:rPr lang="da-DK"/>
              <a:pPr>
                <a:defRPr/>
              </a:pPr>
              <a:t>‹nr.›</a:t>
            </a:fld>
            <a:endParaRPr lang="da-DK"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p:txBody>
          <a:bodyPr/>
          <a:lstStyle/>
          <a:p>
            <a:pPr eaLnBrk="1" hangingPunct="1"/>
            <a:r>
              <a:rPr lang="lv-LV" sz="4000" b="1"/>
              <a:t>Skolotāju tālākizglītība. </a:t>
            </a:r>
            <a:br>
              <a:rPr lang="lv-LV" sz="4000" b="1"/>
            </a:br>
            <a:r>
              <a:rPr lang="lv-LV" sz="4000" b="1"/>
              <a:t>Svešvalodu mācīšana 6-12 -gadīgiem bērniem, izmantojot plurilingvālo pieeju</a:t>
            </a:r>
            <a:endParaRPr lang="da-DK" sz="4000"/>
          </a:p>
        </p:txBody>
      </p:sp>
      <p:sp>
        <p:nvSpPr>
          <p:cNvPr id="14338" name="Undertitel 2"/>
          <p:cNvSpPr>
            <a:spLocks noGrp="1"/>
          </p:cNvSpPr>
          <p:nvPr>
            <p:ph type="subTitle" idx="1"/>
          </p:nvPr>
        </p:nvSpPr>
        <p:spPr>
          <a:xfrm>
            <a:off x="1524000" y="3879850"/>
            <a:ext cx="9144000" cy="1655763"/>
          </a:xfrm>
        </p:spPr>
        <p:txBody>
          <a:bodyPr/>
          <a:lstStyle/>
          <a:p>
            <a:pPr eaLnBrk="1" hangingPunct="1"/>
            <a:r>
              <a:rPr lang="da-DK" dirty="0"/>
              <a:t>Tatjana </a:t>
            </a:r>
            <a:r>
              <a:rPr lang="da-DK" dirty="0" err="1"/>
              <a:t>Bulajeva</a:t>
            </a:r>
            <a:r>
              <a:rPr lang="da-DK" dirty="0"/>
              <a:t>, Janet </a:t>
            </a:r>
            <a:r>
              <a:rPr lang="da-DK" dirty="0" err="1"/>
              <a:t>Enever</a:t>
            </a:r>
            <a:r>
              <a:rPr lang="da-DK" dirty="0"/>
              <a:t>, Eva Lindgren, Anna-Vera </a:t>
            </a:r>
            <a:r>
              <a:rPr lang="da-DK" dirty="0" err="1"/>
              <a:t>Meidell</a:t>
            </a:r>
            <a:r>
              <a:rPr lang="da-DK" dirty="0"/>
              <a:t> Sigsgaard, </a:t>
            </a:r>
            <a:r>
              <a:rPr lang="da-DK" dirty="0" err="1"/>
              <a:t>Karyn</a:t>
            </a:r>
            <a:r>
              <a:rPr lang="da-DK" dirty="0"/>
              <a:t> </a:t>
            </a:r>
            <a:r>
              <a:rPr lang="da-DK" dirty="0" err="1"/>
              <a:t>Sandström</a:t>
            </a:r>
            <a:r>
              <a:rPr lang="da-DK" dirty="0"/>
              <a:t>, Karoline Søgaard, Hanne Thomsen</a:t>
            </a:r>
          </a:p>
          <a:p>
            <a:pPr eaLnBrk="1" hangingPunct="1"/>
            <a:endParaRPr lang="da-DK" dirty="0"/>
          </a:p>
          <a:p>
            <a:pPr eaLnBrk="1" hangingPunct="1"/>
            <a:r>
              <a:rPr lang="en-GB" dirty="0"/>
              <a:t>Translation: Inna </a:t>
            </a:r>
            <a:r>
              <a:rPr lang="en-GB" dirty="0" err="1"/>
              <a:t>Mironova</a:t>
            </a:r>
            <a:endParaRPr lang="da-DK"/>
          </a:p>
          <a:p>
            <a:pPr eaLnBrk="1" hangingPunct="1"/>
            <a:endParaRPr lang="da-DK"/>
          </a:p>
          <a:p>
            <a:pPr eaLnBrk="1" hangingPunct="1"/>
            <a:endParaRPr lang="da-DK" dirty="0"/>
          </a:p>
        </p:txBody>
      </p:sp>
      <p:pic>
        <p:nvPicPr>
          <p:cNvPr id="14339" name="Billede 4"/>
          <p:cNvPicPr>
            <a:picLocks noChangeAspect="1"/>
          </p:cNvPicPr>
          <p:nvPr/>
        </p:nvPicPr>
        <p:blipFill>
          <a:blip r:embed="rId2"/>
          <a:srcRect/>
          <a:stretch>
            <a:fillRect/>
          </a:stretch>
        </p:blipFill>
        <p:spPr bwMode="auto">
          <a:xfrm>
            <a:off x="4616450" y="6059488"/>
            <a:ext cx="2794000" cy="723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felt 3"/>
          <p:cNvSpPr txBox="1">
            <a:spLocks noChangeArrowheads="1"/>
          </p:cNvSpPr>
          <p:nvPr/>
        </p:nvSpPr>
        <p:spPr bwMode="auto">
          <a:xfrm>
            <a:off x="777875" y="512763"/>
            <a:ext cx="10636250" cy="1200150"/>
          </a:xfrm>
          <a:prstGeom prst="rect">
            <a:avLst/>
          </a:prstGeom>
          <a:noFill/>
          <a:ln w="9525">
            <a:noFill/>
            <a:miter lim="800000"/>
            <a:headEnd/>
            <a:tailEnd/>
          </a:ln>
        </p:spPr>
        <p:txBody>
          <a:bodyPr>
            <a:spAutoFit/>
          </a:bodyPr>
          <a:lstStyle/>
          <a:p>
            <a:endParaRPr lang="en-US" sz="2400">
              <a:latin typeface="Calibri" pitchFamily="34" charset="0"/>
            </a:endParaRPr>
          </a:p>
          <a:p>
            <a:endParaRPr lang="da-DK" sz="2400">
              <a:latin typeface="Calibri" pitchFamily="34" charset="0"/>
            </a:endParaRPr>
          </a:p>
          <a:p>
            <a:r>
              <a:rPr lang="lv-LV" sz="2400" b="1">
                <a:latin typeface="Avenir Roman"/>
              </a:rPr>
              <a:t>Vispārīgā informācija</a:t>
            </a:r>
            <a:endParaRPr lang="da-DK" sz="2400" b="1">
              <a:latin typeface="Avenir Roman"/>
            </a:endParaRPr>
          </a:p>
        </p:txBody>
      </p:sp>
      <p:sp>
        <p:nvSpPr>
          <p:cNvPr id="15362" name="Tekstfelt 4"/>
          <p:cNvSpPr txBox="1">
            <a:spLocks noChangeArrowheads="1"/>
          </p:cNvSpPr>
          <p:nvPr/>
        </p:nvSpPr>
        <p:spPr bwMode="auto">
          <a:xfrm>
            <a:off x="777875" y="1984375"/>
            <a:ext cx="10636250" cy="5632450"/>
          </a:xfrm>
          <a:prstGeom prst="rect">
            <a:avLst/>
          </a:prstGeom>
          <a:noFill/>
          <a:ln w="9525">
            <a:noFill/>
            <a:miter lim="800000"/>
            <a:headEnd/>
            <a:tailEnd/>
          </a:ln>
        </p:spPr>
        <p:txBody>
          <a:bodyPr>
            <a:spAutoFit/>
          </a:bodyPr>
          <a:lstStyle/>
          <a:p>
            <a:pPr marL="342900" indent="-342900">
              <a:buFont typeface="Arial" charset="0"/>
              <a:buChar char="•"/>
            </a:pPr>
            <a:r>
              <a:rPr lang="da-DK" sz="2000">
                <a:solidFill>
                  <a:srgbClr val="222A35"/>
                </a:solidFill>
                <a:latin typeface="Calibri" pitchFamily="34" charset="0"/>
              </a:rPr>
              <a:t>Nordplus Horizontal </a:t>
            </a:r>
            <a:r>
              <a:rPr lang="lv-LV" sz="2000">
                <a:solidFill>
                  <a:srgbClr val="222A35"/>
                </a:solidFill>
                <a:latin typeface="Calibri" pitchFamily="34" charset="0"/>
              </a:rPr>
              <a:t>darbnīcā (Kopenhāgenā 2017.g. februārī) tika  izstrādāti pamatjautājumi diskusijai. </a:t>
            </a:r>
            <a:endParaRPr lang="da-DK" sz="2000">
              <a:solidFill>
                <a:srgbClr val="222A35"/>
              </a:solidFill>
              <a:latin typeface="Calibri" pitchFamily="34" charset="0"/>
            </a:endParaRPr>
          </a:p>
          <a:p>
            <a:pPr marL="342900" indent="-342900">
              <a:buFont typeface="Arial" charset="0"/>
              <a:buChar char="•"/>
            </a:pPr>
            <a:r>
              <a:rPr lang="lv-LV" sz="2000">
                <a:latin typeface="Calibri" pitchFamily="34" charset="0"/>
              </a:rPr>
              <a:t>Sadarbībā ar topošajiem sākumskolas skolotājiem, studentiem- praktikantiem tika izstrādāti pamatnoteikumi par jaunāko klašu skolēnu svešvalodas mācīšanu, izmantojot plurilingvālo pieeju. </a:t>
            </a:r>
            <a:endParaRPr lang="da-DK" sz="2000">
              <a:solidFill>
                <a:srgbClr val="222A35"/>
              </a:solidFill>
              <a:latin typeface="Calibri" pitchFamily="34" charset="0"/>
            </a:endParaRPr>
          </a:p>
          <a:p>
            <a:pPr marL="342900" indent="-342900">
              <a:buFont typeface="Arial" charset="0"/>
              <a:buChar char="•"/>
            </a:pPr>
            <a:r>
              <a:rPr lang="lv-LV" sz="2000">
                <a:solidFill>
                  <a:srgbClr val="222A35"/>
                </a:solidFill>
                <a:latin typeface="Calibri" pitchFamily="34" charset="0"/>
              </a:rPr>
              <a:t>Projekta </a:t>
            </a:r>
            <a:r>
              <a:rPr lang="en-US" sz="2000">
                <a:latin typeface="Calibri" pitchFamily="34" charset="0"/>
              </a:rPr>
              <a:t>'Learning Foreign Languages at an Early Age‘ </a:t>
            </a:r>
            <a:r>
              <a:rPr lang="lv-LV" sz="2000">
                <a:latin typeface="Calibri" pitchFamily="34" charset="0"/>
              </a:rPr>
              <a:t>(Svešvalodu mācīšana jaunākajā skolas vecumposmā ) ietvaros skolas prakses laikā tika uzņemtas dažādas fotogrāfijas klasē, kas saskaņojas ar diskusijas jautājumiem . </a:t>
            </a:r>
            <a:endParaRPr lang="da-DK" sz="2000">
              <a:solidFill>
                <a:srgbClr val="222A35"/>
              </a:solidFill>
              <a:latin typeface="Calibri" pitchFamily="34" charset="0"/>
            </a:endParaRPr>
          </a:p>
          <a:p>
            <a:pPr marL="342900" indent="-342900">
              <a:buFont typeface="Arial" charset="0"/>
              <a:buChar char="•"/>
            </a:pPr>
            <a:r>
              <a:rPr lang="lv-LV" sz="2000">
                <a:solidFill>
                  <a:srgbClr val="222A35"/>
                </a:solidFill>
                <a:latin typeface="Calibri" pitchFamily="34" charset="0"/>
              </a:rPr>
              <a:t> Dažas fotogrāfijas ir  papildinātas ar refleksijas jautājumiem, kurus varētu izmantot skolotāju tālākizglītībā. </a:t>
            </a:r>
            <a:endParaRPr lang="da-DK">
              <a:solidFill>
                <a:srgbClr val="222A35"/>
              </a:solidFill>
              <a:latin typeface="Calibri" pitchFamily="34" charset="0"/>
            </a:endParaRPr>
          </a:p>
          <a:p>
            <a:pPr marL="342900" indent="-342900"/>
            <a:endParaRPr lang="da-DK">
              <a:latin typeface="Calibri" pitchFamily="34" charset="0"/>
            </a:endParaRPr>
          </a:p>
          <a:p>
            <a:pPr marL="342900" indent="-342900"/>
            <a:endParaRPr lang="da-DK">
              <a:latin typeface="Calibri" pitchFamily="34" charset="0"/>
            </a:endParaRPr>
          </a:p>
          <a:p>
            <a:pPr marL="342900" indent="-342900"/>
            <a:endParaRPr lang="da-DK">
              <a:latin typeface="Calibri" pitchFamily="34" charset="0"/>
            </a:endParaRPr>
          </a:p>
          <a:p>
            <a:pPr marL="342900" indent="-342900"/>
            <a:endParaRPr lang="da-DK">
              <a:latin typeface="Calibri" pitchFamily="34" charset="0"/>
            </a:endParaRPr>
          </a:p>
          <a:p>
            <a:pPr marL="342900" indent="-342900"/>
            <a:endParaRPr lang="da-DK">
              <a:latin typeface="Calibri" pitchFamily="34" charset="0"/>
            </a:endParaRPr>
          </a:p>
          <a:p>
            <a:pPr marL="342900" indent="-342900"/>
            <a:endParaRPr lang="da-DK">
              <a:solidFill>
                <a:srgbClr val="222A35"/>
              </a:solidFill>
              <a:latin typeface="Calibri" pitchFamily="34" charset="0"/>
            </a:endParaRPr>
          </a:p>
          <a:p>
            <a:pPr marL="342900" indent="-342900"/>
            <a:endParaRPr lang="da-DK">
              <a:solidFill>
                <a:srgbClr val="222A35"/>
              </a:solidFill>
              <a:latin typeface="Calibri" pitchFamily="34" charset="0"/>
            </a:endParaRPr>
          </a:p>
          <a:p>
            <a:pPr marL="342900" indent="-342900"/>
            <a:endParaRPr lang="da-DK">
              <a:solidFill>
                <a:srgbClr val="222A35"/>
              </a:solidFill>
              <a:latin typeface="Calibri" pitchFamily="34" charset="0"/>
            </a:endParaRPr>
          </a:p>
          <a:p>
            <a:pPr marL="342900" indent="-342900"/>
            <a:endParaRPr lang="da-DK">
              <a:solidFill>
                <a:srgbClr val="222A35"/>
              </a:solidFill>
              <a:latin typeface="Calibri" pitchFamily="34" charset="0"/>
            </a:endParaRPr>
          </a:p>
          <a:p>
            <a:pPr marL="342900" indent="-342900"/>
            <a:endParaRPr lang="da-DK">
              <a:solidFill>
                <a:srgbClr val="222A35"/>
              </a:solidFill>
              <a:latin typeface="Calibri" pitchFamily="34" charset="0"/>
            </a:endParaRPr>
          </a:p>
        </p:txBody>
      </p:sp>
      <p:pic>
        <p:nvPicPr>
          <p:cNvPr id="15363" name="Billede 2"/>
          <p:cNvPicPr>
            <a:picLocks noChangeAspect="1"/>
          </p:cNvPicPr>
          <p:nvPr/>
        </p:nvPicPr>
        <p:blipFill>
          <a:blip r:embed="rId3"/>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felt 3"/>
          <p:cNvSpPr txBox="1">
            <a:spLocks noChangeArrowheads="1"/>
          </p:cNvSpPr>
          <p:nvPr/>
        </p:nvSpPr>
        <p:spPr bwMode="auto">
          <a:xfrm>
            <a:off x="777875" y="1316038"/>
            <a:ext cx="10636250" cy="822325"/>
          </a:xfrm>
          <a:prstGeom prst="rect">
            <a:avLst/>
          </a:prstGeom>
          <a:noFill/>
          <a:ln w="9525">
            <a:noFill/>
            <a:miter lim="800000"/>
            <a:headEnd/>
            <a:tailEnd/>
          </a:ln>
        </p:spPr>
        <p:txBody>
          <a:bodyPr>
            <a:spAutoFit/>
          </a:bodyPr>
          <a:lstStyle/>
          <a:p>
            <a:endParaRPr lang="da-DK" sz="2400">
              <a:latin typeface="Calibri" pitchFamily="34" charset="0"/>
            </a:endParaRPr>
          </a:p>
          <a:p>
            <a:r>
              <a:rPr lang="lv-LV" sz="2400" b="1">
                <a:latin typeface="Avenir Roman"/>
              </a:rPr>
              <a:t>Eiropas Padomes definīcijas</a:t>
            </a:r>
            <a:endParaRPr lang="da-DK" sz="2400" b="1">
              <a:latin typeface="Avenir Roman"/>
            </a:endParaRPr>
          </a:p>
        </p:txBody>
      </p:sp>
      <p:sp>
        <p:nvSpPr>
          <p:cNvPr id="17410" name="Tekstfelt 4"/>
          <p:cNvSpPr txBox="1">
            <a:spLocks noChangeArrowheads="1"/>
          </p:cNvSpPr>
          <p:nvPr/>
        </p:nvSpPr>
        <p:spPr bwMode="auto">
          <a:xfrm>
            <a:off x="777875" y="2306638"/>
            <a:ext cx="10636250" cy="2862262"/>
          </a:xfrm>
          <a:prstGeom prst="rect">
            <a:avLst/>
          </a:prstGeom>
          <a:noFill/>
          <a:ln w="9525">
            <a:noFill/>
            <a:miter lim="800000"/>
            <a:headEnd/>
            <a:tailEnd/>
          </a:ln>
        </p:spPr>
        <p:txBody>
          <a:bodyPr>
            <a:spAutoFit/>
          </a:bodyPr>
          <a:lstStyle/>
          <a:p>
            <a:endParaRPr lang="en-GB" b="1">
              <a:latin typeface="Calibri" pitchFamily="34" charset="0"/>
            </a:endParaRPr>
          </a:p>
          <a:p>
            <a:endParaRPr lang="en-GB" b="1">
              <a:latin typeface="Calibri" pitchFamily="34" charset="0"/>
            </a:endParaRPr>
          </a:p>
          <a:p>
            <a:r>
              <a:rPr lang="en-GB" b="1">
                <a:latin typeface="Calibri" pitchFamily="34" charset="0"/>
              </a:rPr>
              <a:t>Pluriling</a:t>
            </a:r>
            <a:r>
              <a:rPr lang="lv-LV" b="1">
                <a:latin typeface="Calibri" pitchFamily="34" charset="0"/>
              </a:rPr>
              <a:t>v</a:t>
            </a:r>
            <a:r>
              <a:rPr lang="en-GB" b="1">
                <a:latin typeface="Calibri" pitchFamily="34" charset="0"/>
              </a:rPr>
              <a:t>ism</a:t>
            </a:r>
            <a:r>
              <a:rPr lang="lv-LV" b="1">
                <a:latin typeface="Calibri" pitchFamily="34" charset="0"/>
              </a:rPr>
              <a:t>s</a:t>
            </a:r>
            <a:r>
              <a:rPr lang="en-GB" b="1">
                <a:latin typeface="Calibri" pitchFamily="34" charset="0"/>
              </a:rPr>
              <a:t> </a:t>
            </a:r>
            <a:r>
              <a:rPr lang="lv-LV" b="1">
                <a:latin typeface="Calibri" pitchFamily="34" charset="0"/>
              </a:rPr>
              <a:t> </a:t>
            </a:r>
            <a:r>
              <a:rPr lang="lv-LV">
                <a:latin typeface="Calibri" pitchFamily="34" charset="0"/>
              </a:rPr>
              <a:t>ir valodu kopums, kuru izmanto daudzi indivīdi , tādejādi tas ir pretstatā  monolingvismam; tas iekļauj sevī dzimto valodu, pirmo/ otro svešvalodu, valsts valodu, u.c. Multilignvālā teritorijā dzīvojošie  indivīdi var būt monolingvāli, bet daži- plurilingvāli.</a:t>
            </a:r>
            <a:r>
              <a:rPr lang="en-GB">
                <a:latin typeface="Calibri" pitchFamily="34" charset="0"/>
              </a:rPr>
              <a:t> (</a:t>
            </a:r>
            <a:r>
              <a:rPr lang="en-US">
                <a:latin typeface="Calibri" pitchFamily="34" charset="0"/>
              </a:rPr>
              <a:t>Council of Europe, 2014 n.d.)</a:t>
            </a:r>
            <a:r>
              <a:rPr lang="en-GB">
                <a:latin typeface="Calibri" pitchFamily="34" charset="0"/>
              </a:rPr>
              <a:t>. </a:t>
            </a:r>
            <a:endParaRPr lang="da-DK">
              <a:latin typeface="Calibri" pitchFamily="34" charset="0"/>
            </a:endParaRPr>
          </a:p>
          <a:p>
            <a:r>
              <a:rPr lang="en-GB">
                <a:latin typeface="Calibri" pitchFamily="34" charset="0"/>
              </a:rPr>
              <a:t> </a:t>
            </a:r>
            <a:endParaRPr lang="da-DK">
              <a:latin typeface="Calibri" pitchFamily="34" charset="0"/>
            </a:endParaRPr>
          </a:p>
          <a:p>
            <a:r>
              <a:rPr lang="lv-LV">
                <a:latin typeface="Calibri" pitchFamily="34" charset="0"/>
              </a:rPr>
              <a:t>Par</a:t>
            </a:r>
            <a:r>
              <a:rPr lang="lv-LV" b="1">
                <a:latin typeface="Calibri" pitchFamily="34" charset="0"/>
              </a:rPr>
              <a:t> multilingvismu </a:t>
            </a:r>
            <a:r>
              <a:rPr lang="lv-LV">
                <a:latin typeface="Calibri" pitchFamily="34" charset="0"/>
              </a:rPr>
              <a:t>var runāt tad, kad lielākajā vai mazākajā ģeogrāfiskajā teritorijā eksistē  vairāki vienas valodas varianti , tajā skaitā kādas sociālās grupas runāšanas veids, neatkarībā no tā, vai tā ir oficiāli atzīta valoda vai nē. Šajās teritorijās indivīdi var būt monolingvāli, t.i. runājot tikai savā valodas variantā </a:t>
            </a:r>
            <a:r>
              <a:rPr lang="en-GB">
                <a:latin typeface="Calibri" pitchFamily="34" charset="0"/>
              </a:rPr>
              <a:t>(</a:t>
            </a:r>
            <a:r>
              <a:rPr lang="en-US">
                <a:latin typeface="Calibri" pitchFamily="34" charset="0"/>
              </a:rPr>
              <a:t>Council of Europe, 2014 n.d.)</a:t>
            </a:r>
            <a:r>
              <a:rPr lang="en-GB">
                <a:latin typeface="Calibri" pitchFamily="34" charset="0"/>
              </a:rPr>
              <a:t>.</a:t>
            </a:r>
            <a:endParaRPr lang="da-DK">
              <a:solidFill>
                <a:srgbClr val="222A35"/>
              </a:solidFill>
              <a:latin typeface="Calibri" pitchFamily="34" charset="0"/>
            </a:endParaRPr>
          </a:p>
        </p:txBody>
      </p:sp>
      <p:pic>
        <p:nvPicPr>
          <p:cNvPr id="17411" name="Billede 5"/>
          <p:cNvPicPr>
            <a:picLocks noChangeAspect="1"/>
          </p:cNvPicPr>
          <p:nvPr/>
        </p:nvPicPr>
        <p:blipFill>
          <a:blip r:embed="rId3"/>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felt 3"/>
          <p:cNvSpPr txBox="1">
            <a:spLocks noChangeArrowheads="1"/>
          </p:cNvSpPr>
          <p:nvPr/>
        </p:nvSpPr>
        <p:spPr bwMode="auto">
          <a:xfrm>
            <a:off x="858838" y="1506538"/>
            <a:ext cx="10636250" cy="457200"/>
          </a:xfrm>
          <a:prstGeom prst="rect">
            <a:avLst/>
          </a:prstGeom>
          <a:noFill/>
          <a:ln w="9525">
            <a:noFill/>
            <a:miter lim="800000"/>
            <a:headEnd/>
            <a:tailEnd/>
          </a:ln>
        </p:spPr>
        <p:txBody>
          <a:bodyPr>
            <a:spAutoFit/>
          </a:bodyPr>
          <a:lstStyle/>
          <a:p>
            <a:r>
              <a:rPr lang="lv-LV" sz="2400" b="1">
                <a:latin typeface="Avenir Roman"/>
              </a:rPr>
              <a:t>Vispārīgie diskusijas jautājumi</a:t>
            </a:r>
            <a:endParaRPr lang="da-DK" sz="2400" b="1">
              <a:latin typeface="Avenir Roman"/>
            </a:endParaRPr>
          </a:p>
        </p:txBody>
      </p:sp>
      <p:sp>
        <p:nvSpPr>
          <p:cNvPr id="19458" name="Tekstfelt 4"/>
          <p:cNvSpPr txBox="1">
            <a:spLocks noChangeArrowheads="1"/>
          </p:cNvSpPr>
          <p:nvPr/>
        </p:nvSpPr>
        <p:spPr bwMode="auto">
          <a:xfrm>
            <a:off x="1003300" y="2089150"/>
            <a:ext cx="9515475" cy="2014538"/>
          </a:xfrm>
          <a:prstGeom prst="rect">
            <a:avLst/>
          </a:prstGeom>
          <a:noFill/>
          <a:ln w="9525">
            <a:noFill/>
            <a:miter lim="800000"/>
            <a:headEnd/>
            <a:tailEnd/>
          </a:ln>
        </p:spPr>
        <p:txBody>
          <a:bodyPr>
            <a:spAutoFit/>
          </a:bodyPr>
          <a:lstStyle/>
          <a:p>
            <a:pPr marL="342900" indent="-342900">
              <a:buFont typeface="Calibri Light"/>
              <a:buAutoNum type="arabicPeriod"/>
            </a:pPr>
            <a:r>
              <a:rPr lang="lv-LV">
                <a:latin typeface="Calibri" pitchFamily="34" charset="0"/>
              </a:rPr>
              <a:t>Kā var iekļaut visu skolēnu iepriekšējo lingvistisko pieredzi klasē, uzsākot angļu valodu pirmajā apmācības gadā? Vai skolēni </a:t>
            </a:r>
            <a:r>
              <a:rPr lang="lv-LV" u="sng">
                <a:latin typeface="Calibri" pitchFamily="34" charset="0"/>
              </a:rPr>
              <a:t>ar vairāku valodu prasmi</a:t>
            </a:r>
            <a:r>
              <a:rPr lang="lv-LV">
                <a:latin typeface="Calibri" pitchFamily="34" charset="0"/>
              </a:rPr>
              <a:t> var izmantot tās svešvalodas stundās? </a:t>
            </a:r>
          </a:p>
          <a:p>
            <a:pPr marL="342900" indent="-342900">
              <a:buFont typeface="Calibri Light"/>
              <a:buAutoNum type="arabicPeriod"/>
            </a:pPr>
            <a:r>
              <a:rPr lang="lv-LV">
                <a:latin typeface="Calibri" pitchFamily="34" charset="0"/>
              </a:rPr>
              <a:t>Kas ir jāievēro skolotājiem un skolēniem, lai dzimtā valoda un svešvaloda būtu līdzsvarotas klasē.</a:t>
            </a:r>
            <a:endParaRPr lang="en-US">
              <a:latin typeface="Calibri" pitchFamily="34" charset="0"/>
            </a:endParaRPr>
          </a:p>
          <a:p>
            <a:pPr marL="342900" indent="-342900">
              <a:buFont typeface="Calibri Light"/>
              <a:buAutoNum type="arabicPeriod"/>
            </a:pPr>
            <a:r>
              <a:rPr lang="lv-LV">
                <a:latin typeface="Calibri" pitchFamily="34" charset="0"/>
              </a:rPr>
              <a:t>Cik lielā apjomā skolotājam jāveicina un jāpieprasa mutiskā runāšana stundā? Kurā valodā? </a:t>
            </a:r>
            <a:endParaRPr lang="en-US">
              <a:latin typeface="Calibri" pitchFamily="34" charset="0"/>
            </a:endParaRPr>
          </a:p>
          <a:p>
            <a:pPr marL="342900" indent="-342900">
              <a:buFont typeface="Calibri Light"/>
              <a:buAutoNum type="arabicPeriod"/>
            </a:pPr>
            <a:r>
              <a:rPr lang="lv-LV">
                <a:latin typeface="Calibri" pitchFamily="34" charset="0"/>
              </a:rPr>
              <a:t>Kā vajadzētu ieviest rakstīšanu svešvalodu mācīšanā? Vai tā atšķirsies </a:t>
            </a:r>
            <a:r>
              <a:rPr lang="en-US">
                <a:latin typeface="Calibri" pitchFamily="34" charset="0"/>
              </a:rPr>
              <a:t>6-7</a:t>
            </a:r>
            <a:r>
              <a:rPr lang="lv-LV">
                <a:latin typeface="Calibri" pitchFamily="34" charset="0"/>
              </a:rPr>
              <a:t>-</a:t>
            </a:r>
            <a:r>
              <a:rPr lang="en-US">
                <a:latin typeface="Calibri" pitchFamily="34" charset="0"/>
              </a:rPr>
              <a:t> </a:t>
            </a:r>
            <a:r>
              <a:rPr lang="lv-LV">
                <a:latin typeface="Calibri" pitchFamily="34" charset="0"/>
              </a:rPr>
              <a:t>gadīgiem bērniem vai</a:t>
            </a:r>
            <a:r>
              <a:rPr lang="en-US">
                <a:latin typeface="Calibri" pitchFamily="34" charset="0"/>
              </a:rPr>
              <a:t> </a:t>
            </a:r>
            <a:r>
              <a:rPr lang="lv-LV">
                <a:latin typeface="Calibri" pitchFamily="34" charset="0"/>
              </a:rPr>
              <a:t>???</a:t>
            </a:r>
            <a:r>
              <a:rPr lang="en-US">
                <a:latin typeface="Calibri" pitchFamily="34" charset="0"/>
              </a:rPr>
              <a:t>1-12 </a:t>
            </a:r>
            <a:r>
              <a:rPr lang="lv-LV">
                <a:latin typeface="Calibri" pitchFamily="34" charset="0"/>
              </a:rPr>
              <a:t>-gadīgiem? Kāpēc? </a:t>
            </a:r>
            <a:endParaRPr lang="da-DK">
              <a:latin typeface="Calibri" pitchFamily="34" charset="0"/>
            </a:endParaRPr>
          </a:p>
          <a:p>
            <a:pPr marL="342900" indent="-342900"/>
            <a:endParaRPr lang="da-DK">
              <a:latin typeface="Calibri" pitchFamily="34" charset="0"/>
            </a:endParaRPr>
          </a:p>
        </p:txBody>
      </p:sp>
      <p:pic>
        <p:nvPicPr>
          <p:cNvPr id="19459" name="Billede 5"/>
          <p:cNvPicPr>
            <a:picLocks noChangeAspect="1"/>
          </p:cNvPicPr>
          <p:nvPr/>
        </p:nvPicPr>
        <p:blipFill>
          <a:blip r:embed="rId2"/>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felt 3"/>
          <p:cNvSpPr txBox="1">
            <a:spLocks noChangeArrowheads="1"/>
          </p:cNvSpPr>
          <p:nvPr/>
        </p:nvSpPr>
        <p:spPr bwMode="auto">
          <a:xfrm>
            <a:off x="749300" y="1171575"/>
            <a:ext cx="10455275" cy="1187450"/>
          </a:xfrm>
          <a:prstGeom prst="rect">
            <a:avLst/>
          </a:prstGeom>
          <a:noFill/>
          <a:ln w="9525">
            <a:noFill/>
            <a:miter lim="800000"/>
            <a:headEnd/>
            <a:tailEnd/>
          </a:ln>
        </p:spPr>
        <p:txBody>
          <a:bodyPr>
            <a:spAutoFit/>
          </a:bodyPr>
          <a:lstStyle/>
          <a:p>
            <a:r>
              <a:rPr lang="lv-LV" sz="2400" b="1">
                <a:latin typeface="Avenir Roman"/>
              </a:rPr>
              <a:t>Piemērs no prakses</a:t>
            </a:r>
            <a:r>
              <a:rPr lang="da-DK" sz="2400" b="1">
                <a:latin typeface="Avenir Roman"/>
              </a:rPr>
              <a:t>: </a:t>
            </a:r>
            <a:r>
              <a:rPr lang="lv-LV" sz="2400">
                <a:latin typeface="Avenir Roman"/>
              </a:rPr>
              <a:t>(</a:t>
            </a:r>
            <a:r>
              <a:rPr lang="lv-LV" sz="2400">
                <a:latin typeface="Calibri" pitchFamily="34" charset="0"/>
              </a:rPr>
              <a:t>1.</a:t>
            </a:r>
            <a:r>
              <a:rPr lang="lv-LV" sz="2400">
                <a:latin typeface="Avenir Roman"/>
              </a:rPr>
              <a:t> </a:t>
            </a:r>
            <a:r>
              <a:rPr lang="lv-LV" sz="2400">
                <a:latin typeface="Calibri" pitchFamily="34" charset="0"/>
              </a:rPr>
              <a:t>diskusijas jautājums </a:t>
            </a:r>
            <a:r>
              <a:rPr lang="da-DK" sz="2400" b="1">
                <a:latin typeface="Calibri" pitchFamily="34" charset="0"/>
              </a:rPr>
              <a:t>‘</a:t>
            </a:r>
            <a:r>
              <a:rPr lang="lv-LV" sz="2400">
                <a:latin typeface="Calibri" pitchFamily="34" charset="0"/>
              </a:rPr>
              <a:t>Kā var iekļaut visu skolēnu iepriekšējo lingvistisko pieredzi klasē, uzsākot angļu valodu pirmajā apmācības gadā? Vai skolēni ar vairāku valodu prasmi var izmantot tās svešvalodas stundās?</a:t>
            </a:r>
            <a:r>
              <a:rPr lang="en-US" sz="2400">
                <a:latin typeface="Calibri" pitchFamily="34" charset="0"/>
              </a:rPr>
              <a:t>’</a:t>
            </a:r>
            <a:r>
              <a:rPr lang="lv-LV" sz="2400">
                <a:latin typeface="Calibri" pitchFamily="34" charset="0"/>
              </a:rPr>
              <a:t>)</a:t>
            </a:r>
            <a:endParaRPr lang="da-DK" sz="2400" b="1">
              <a:latin typeface="Avenir Roman"/>
            </a:endParaRPr>
          </a:p>
        </p:txBody>
      </p:sp>
      <p:sp>
        <p:nvSpPr>
          <p:cNvPr id="20482" name="Tekstfelt 4"/>
          <p:cNvSpPr txBox="1">
            <a:spLocks noChangeArrowheads="1"/>
          </p:cNvSpPr>
          <p:nvPr/>
        </p:nvSpPr>
        <p:spPr bwMode="auto">
          <a:xfrm>
            <a:off x="749300" y="2501900"/>
            <a:ext cx="10569575" cy="3394075"/>
          </a:xfrm>
          <a:prstGeom prst="rect">
            <a:avLst/>
          </a:prstGeom>
          <a:noFill/>
          <a:ln w="9525">
            <a:noFill/>
            <a:miter lim="800000"/>
            <a:headEnd/>
            <a:tailEnd/>
          </a:ln>
        </p:spPr>
        <p:txBody>
          <a:bodyPr>
            <a:spAutoFit/>
          </a:bodyPr>
          <a:lstStyle/>
          <a:p>
            <a:pPr>
              <a:lnSpc>
                <a:spcPct val="150000"/>
              </a:lnSpc>
            </a:pPr>
            <a:r>
              <a:rPr lang="lv-LV" i="1">
                <a:latin typeface="Calibri" pitchFamily="34" charset="0"/>
              </a:rPr>
              <a:t>Skolotājs uz tāfeles rada/ projicē grāmatas </a:t>
            </a:r>
            <a:r>
              <a:rPr lang="en-US" i="1">
                <a:latin typeface="Calibri" pitchFamily="34" charset="0"/>
              </a:rPr>
              <a:t>The Gruffalo’ </a:t>
            </a:r>
            <a:r>
              <a:rPr lang="lv-LV" i="1">
                <a:latin typeface="Calibri" pitchFamily="34" charset="0"/>
              </a:rPr>
              <a:t>vāku dažādās valodās. Viens skolēns atpazīst spāņu versiju, rada uz to, nosauc galvenā varoņa vārdu spāņu valodā.</a:t>
            </a:r>
            <a:r>
              <a:rPr lang="en-US" i="1">
                <a:latin typeface="Calibri" pitchFamily="34" charset="0"/>
              </a:rPr>
              <a:t> </a:t>
            </a:r>
            <a:r>
              <a:rPr lang="lv-LV" i="1">
                <a:latin typeface="Calibri" pitchFamily="34" charset="0"/>
              </a:rPr>
              <a:t>Cits skolēns atpazīst  urdu valodu. Skolotājs saka: “Paskatieties uz krievu versiju, te ir pilnīgi citi burti!”,  tad kāds skolēns ierauga tulkojumu  turku valodā un saka: ”Mani vecāki dažreiz sarunājas turku valodā mājās“.</a:t>
            </a:r>
            <a:r>
              <a:rPr lang="en-US" i="1">
                <a:latin typeface="Calibri" pitchFamily="34" charset="0"/>
              </a:rPr>
              <a:t> </a:t>
            </a:r>
            <a:r>
              <a:rPr lang="lv-LV" i="1">
                <a:latin typeface="Calibri" pitchFamily="34" charset="0"/>
              </a:rPr>
              <a:t>Skolēni ar interesi komentē  velsas valodu, kura arī nedaudz atšķiras no angļu versijas. Vai te ir tulkojums  japāņu valodā? Viens saka: “Mans tētis runā itāļu valodā”, bet otrs turpina: “Mans draugs nāk no Francijas”. Skolēni aktīvi iesaistās sarunā. Pēc ievadsarunas viens skolēns jautā: “Vai tā grāmata ir iztulkotā visās valodās?” “Daudzās”</a:t>
            </a:r>
            <a:r>
              <a:rPr lang="en-US" i="1">
                <a:latin typeface="Calibri" pitchFamily="34" charset="0"/>
              </a:rPr>
              <a:t> </a:t>
            </a:r>
            <a:r>
              <a:rPr lang="lv-LV" i="1">
                <a:latin typeface="Calibri" pitchFamily="34" charset="0"/>
              </a:rPr>
              <a:t>, atbild skolotājs. “Arī arābu valodā?” “Jā”. “Un pat somāļu?”</a:t>
            </a:r>
            <a:r>
              <a:rPr lang="en-US" i="1">
                <a:latin typeface="Calibri" pitchFamily="34" charset="0"/>
              </a:rPr>
              <a:t> </a:t>
            </a:r>
            <a:r>
              <a:rPr lang="lv-LV" i="1">
                <a:latin typeface="Calibri" pitchFamily="34" charset="0"/>
              </a:rPr>
              <a:t>, viņš murmina . Skolotājs nedzird komentāru.</a:t>
            </a:r>
            <a:endParaRPr lang="da-DK">
              <a:solidFill>
                <a:srgbClr val="222A35"/>
              </a:solidFill>
              <a:latin typeface="Calibri" pitchFamily="34" charset="0"/>
            </a:endParaRPr>
          </a:p>
        </p:txBody>
      </p:sp>
      <p:pic>
        <p:nvPicPr>
          <p:cNvPr id="20483" name="Billede 5"/>
          <p:cNvPicPr>
            <a:picLocks noChangeAspect="1"/>
          </p:cNvPicPr>
          <p:nvPr/>
        </p:nvPicPr>
        <p:blipFill>
          <a:blip r:embed="rId2"/>
          <a:srcRect/>
          <a:stretch>
            <a:fillRect/>
          </a:stretch>
        </p:blipFill>
        <p:spPr bwMode="auto">
          <a:xfrm>
            <a:off x="9371013" y="14288"/>
            <a:ext cx="2794000" cy="723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kstfelt 3"/>
          <p:cNvSpPr txBox="1">
            <a:spLocks noChangeArrowheads="1"/>
          </p:cNvSpPr>
          <p:nvPr/>
        </p:nvSpPr>
        <p:spPr bwMode="auto">
          <a:xfrm>
            <a:off x="858838" y="1506538"/>
            <a:ext cx="10636250" cy="822325"/>
          </a:xfrm>
          <a:prstGeom prst="rect">
            <a:avLst/>
          </a:prstGeom>
          <a:noFill/>
          <a:ln w="9525">
            <a:noFill/>
            <a:miter lim="800000"/>
            <a:headEnd/>
            <a:tailEnd/>
          </a:ln>
        </p:spPr>
        <p:txBody>
          <a:bodyPr>
            <a:spAutoFit/>
          </a:bodyPr>
          <a:lstStyle/>
          <a:p>
            <a:r>
              <a:rPr lang="lv-LV" sz="2400" b="1">
                <a:latin typeface="Avenir Roman"/>
              </a:rPr>
              <a:t>Piedāvātie refleksijas jautājumi</a:t>
            </a:r>
            <a:endParaRPr lang="da-DK" sz="2400" b="1">
              <a:latin typeface="Avenir Roman"/>
            </a:endParaRPr>
          </a:p>
          <a:p>
            <a:endParaRPr lang="da-DK" sz="2400" b="1">
              <a:latin typeface="Avenir Roman"/>
            </a:endParaRPr>
          </a:p>
        </p:txBody>
      </p:sp>
      <p:sp>
        <p:nvSpPr>
          <p:cNvPr id="21506" name="Tekstfelt 4"/>
          <p:cNvSpPr txBox="1">
            <a:spLocks noChangeArrowheads="1"/>
          </p:cNvSpPr>
          <p:nvPr/>
        </p:nvSpPr>
        <p:spPr bwMode="auto">
          <a:xfrm>
            <a:off x="858838" y="2798763"/>
            <a:ext cx="9659937" cy="1477962"/>
          </a:xfrm>
          <a:prstGeom prst="rect">
            <a:avLst/>
          </a:prstGeom>
          <a:noFill/>
          <a:ln w="9525">
            <a:noFill/>
            <a:miter lim="800000"/>
            <a:headEnd/>
            <a:tailEnd/>
          </a:ln>
        </p:spPr>
        <p:txBody>
          <a:bodyPr>
            <a:spAutoFit/>
          </a:bodyPr>
          <a:lstStyle/>
          <a:p>
            <a:r>
              <a:rPr lang="lv-LV">
                <a:solidFill>
                  <a:srgbClr val="222A35"/>
                </a:solidFill>
                <a:latin typeface="Calibri" pitchFamily="34" charset="0"/>
              </a:rPr>
              <a:t>Kāda ir skolēnu reakcija uz dažādiem grāmatas vākiem kopumā? </a:t>
            </a:r>
            <a:endParaRPr lang="da-DK">
              <a:solidFill>
                <a:srgbClr val="222A35"/>
              </a:solidFill>
              <a:latin typeface="Calibri" pitchFamily="34" charset="0"/>
            </a:endParaRPr>
          </a:p>
          <a:p>
            <a:r>
              <a:rPr lang="lv-LV">
                <a:solidFill>
                  <a:srgbClr val="222A35"/>
                </a:solidFill>
                <a:latin typeface="Calibri" pitchFamily="34" charset="0"/>
              </a:rPr>
              <a:t>Vai Jūs pamanījāt, ka visi skolēni uzlaboja  lingvistiskās prasmes? </a:t>
            </a:r>
            <a:endParaRPr lang="da-DK">
              <a:solidFill>
                <a:srgbClr val="222A35"/>
              </a:solidFill>
              <a:latin typeface="Calibri" pitchFamily="34" charset="0"/>
            </a:endParaRPr>
          </a:p>
          <a:p>
            <a:r>
              <a:rPr lang="lv-LV">
                <a:solidFill>
                  <a:srgbClr val="222A35"/>
                </a:solidFill>
                <a:latin typeface="Calibri" pitchFamily="34" charset="0"/>
              </a:rPr>
              <a:t>Vai Jūs pamanījāt, ka skolēni cenšas izmantot esošo valodu resursus? </a:t>
            </a:r>
            <a:endParaRPr lang="da-DK">
              <a:solidFill>
                <a:srgbClr val="222A35"/>
              </a:solidFill>
              <a:latin typeface="Calibri" pitchFamily="34" charset="0"/>
            </a:endParaRPr>
          </a:p>
          <a:p>
            <a:r>
              <a:rPr lang="lv-LV">
                <a:solidFill>
                  <a:srgbClr val="222A35"/>
                </a:solidFill>
                <a:latin typeface="Calibri" pitchFamily="34" charset="0"/>
              </a:rPr>
              <a:t>Ko Jūs domājat par skolotāju un Somālijas skolēnu viedokļu apmaiņu ? </a:t>
            </a:r>
            <a:endParaRPr lang="da-DK">
              <a:solidFill>
                <a:srgbClr val="222A35"/>
              </a:solidFill>
              <a:latin typeface="Calibri" pitchFamily="34" charset="0"/>
            </a:endParaRPr>
          </a:p>
          <a:p>
            <a:endParaRPr lang="da-DK">
              <a:solidFill>
                <a:srgbClr val="222A35"/>
              </a:solidFill>
              <a:latin typeface="Calibri" pitchFamily="34" charset="0"/>
            </a:endParaRPr>
          </a:p>
        </p:txBody>
      </p:sp>
      <p:pic>
        <p:nvPicPr>
          <p:cNvPr id="21507" name="Billede 5"/>
          <p:cNvPicPr>
            <a:picLocks noChangeAspect="1"/>
          </p:cNvPicPr>
          <p:nvPr/>
        </p:nvPicPr>
        <p:blipFill>
          <a:blip r:embed="rId2"/>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kstfelt 3"/>
          <p:cNvSpPr txBox="1">
            <a:spLocks noChangeArrowheads="1"/>
          </p:cNvSpPr>
          <p:nvPr/>
        </p:nvSpPr>
        <p:spPr bwMode="auto">
          <a:xfrm>
            <a:off x="858838" y="1506538"/>
            <a:ext cx="10636250" cy="1200150"/>
          </a:xfrm>
          <a:prstGeom prst="rect">
            <a:avLst/>
          </a:prstGeom>
          <a:noFill/>
          <a:ln w="9525">
            <a:noFill/>
            <a:miter lim="800000"/>
            <a:headEnd/>
            <a:tailEnd/>
          </a:ln>
        </p:spPr>
        <p:txBody>
          <a:bodyPr>
            <a:spAutoFit/>
          </a:bodyPr>
          <a:lstStyle/>
          <a:p>
            <a:r>
              <a:rPr lang="lv-LV" sz="2400" b="1">
                <a:latin typeface="Avenir Roman"/>
              </a:rPr>
              <a:t>Piemērs no prakses: </a:t>
            </a:r>
            <a:r>
              <a:rPr lang="lv-LV" sz="2400">
                <a:latin typeface="Calibri" pitchFamily="34" charset="0"/>
              </a:rPr>
              <a:t>Vai skolotājam ir jāizmanto mācībvaloda</a:t>
            </a:r>
            <a:r>
              <a:rPr lang="lv-LV" sz="2400" b="1">
                <a:latin typeface="Calibri" pitchFamily="34" charset="0"/>
              </a:rPr>
              <a:t> </a:t>
            </a:r>
            <a:r>
              <a:rPr lang="lv-LV" sz="2400">
                <a:latin typeface="Calibri" pitchFamily="34" charset="0"/>
              </a:rPr>
              <a:t>svešvalodas stundā? Kad? Kāpēc? Kāpēc nē?</a:t>
            </a:r>
            <a:r>
              <a:rPr lang="lv-LV" sz="2400">
                <a:latin typeface="Avenir Roman"/>
              </a:rPr>
              <a:t> </a:t>
            </a:r>
            <a:endParaRPr lang="da-DK" sz="2400" b="1">
              <a:latin typeface="Avenir Roman"/>
            </a:endParaRPr>
          </a:p>
          <a:p>
            <a:endParaRPr lang="da-DK" sz="2400" b="1">
              <a:latin typeface="Avenir Roman"/>
            </a:endParaRPr>
          </a:p>
        </p:txBody>
      </p:sp>
      <p:sp>
        <p:nvSpPr>
          <p:cNvPr id="22530" name="Tekstfelt 4"/>
          <p:cNvSpPr txBox="1">
            <a:spLocks noChangeArrowheads="1"/>
          </p:cNvSpPr>
          <p:nvPr/>
        </p:nvSpPr>
        <p:spPr bwMode="auto">
          <a:xfrm>
            <a:off x="858838" y="2798763"/>
            <a:ext cx="9763125" cy="2981325"/>
          </a:xfrm>
          <a:prstGeom prst="rect">
            <a:avLst/>
          </a:prstGeom>
          <a:noFill/>
          <a:ln w="9525">
            <a:noFill/>
            <a:miter lim="800000"/>
            <a:headEnd/>
            <a:tailEnd/>
          </a:ln>
        </p:spPr>
        <p:txBody>
          <a:bodyPr>
            <a:spAutoFit/>
          </a:bodyPr>
          <a:lstStyle/>
          <a:p>
            <a:pPr>
              <a:lnSpc>
                <a:spcPct val="150000"/>
              </a:lnSpc>
            </a:pPr>
            <a:r>
              <a:rPr lang="lv-LV" i="1">
                <a:latin typeface="Calibri" pitchFamily="34" charset="0"/>
              </a:rPr>
              <a:t>Ir laks pirms angļu valodas stundas 1. klasē. Skolotāja, kura pasniedz arī dāņu valodu, sagatavo klasi , kamēr skolēni atrodas ārpus tās. Skolēni pieraduši  skolotāju saukt  vārdā. Skolotāja uzvelk spilgti dzelteno vesti, kuru vienmēr izmanto angļu valodas stundās un iziet no klases, lai pasauktu skolēnus iekšā. “Labi, tagad atrodiet savus partnerus, lai ienāktu iekšā”(angļu valodā). Skolēni atbild dāņu valodā, bet viņa atbild angliski. Skolēns: “Man nesanāca zīmējums!”(dāņu valodā). Skolotāja (angliski): ”Tas nekas, neuztraucies!” Stundas beigās viens skolēns man paskaidro, ka angļu valodas stundās skolotāju sauc nevis Karen, bet “Miss K.“</a:t>
            </a:r>
            <a:endParaRPr lang="da-DK">
              <a:solidFill>
                <a:srgbClr val="222A35"/>
              </a:solidFill>
              <a:latin typeface="Calibri" pitchFamily="34" charset="0"/>
            </a:endParaRPr>
          </a:p>
        </p:txBody>
      </p:sp>
      <p:pic>
        <p:nvPicPr>
          <p:cNvPr id="22531" name="Billede 5"/>
          <p:cNvPicPr>
            <a:picLocks noChangeAspect="1"/>
          </p:cNvPicPr>
          <p:nvPr/>
        </p:nvPicPr>
        <p:blipFill>
          <a:blip r:embed="rId2"/>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kstfelt 3"/>
          <p:cNvSpPr txBox="1">
            <a:spLocks noChangeArrowheads="1"/>
          </p:cNvSpPr>
          <p:nvPr/>
        </p:nvSpPr>
        <p:spPr bwMode="auto">
          <a:xfrm>
            <a:off x="858838" y="1506538"/>
            <a:ext cx="10636250" cy="822325"/>
          </a:xfrm>
          <a:prstGeom prst="rect">
            <a:avLst/>
          </a:prstGeom>
          <a:noFill/>
          <a:ln w="9525">
            <a:noFill/>
            <a:miter lim="800000"/>
            <a:headEnd/>
            <a:tailEnd/>
          </a:ln>
        </p:spPr>
        <p:txBody>
          <a:bodyPr>
            <a:spAutoFit/>
          </a:bodyPr>
          <a:lstStyle/>
          <a:p>
            <a:r>
              <a:rPr lang="lv-LV" sz="2400" b="1">
                <a:latin typeface="Avenir Roman"/>
              </a:rPr>
              <a:t>Piedāvātie refleksijas jautājumi:</a:t>
            </a:r>
            <a:endParaRPr lang="da-DK" sz="2400" b="1">
              <a:latin typeface="Avenir Roman"/>
            </a:endParaRPr>
          </a:p>
          <a:p>
            <a:endParaRPr lang="da-DK" sz="2400" b="1">
              <a:latin typeface="Avenir Roman"/>
            </a:endParaRPr>
          </a:p>
        </p:txBody>
      </p:sp>
      <p:sp>
        <p:nvSpPr>
          <p:cNvPr id="23554" name="Tekstfelt 4"/>
          <p:cNvSpPr txBox="1">
            <a:spLocks noChangeArrowheads="1"/>
          </p:cNvSpPr>
          <p:nvPr/>
        </p:nvSpPr>
        <p:spPr bwMode="auto">
          <a:xfrm>
            <a:off x="858838" y="2798763"/>
            <a:ext cx="9659937" cy="1465262"/>
          </a:xfrm>
          <a:prstGeom prst="rect">
            <a:avLst/>
          </a:prstGeom>
          <a:noFill/>
          <a:ln w="9525">
            <a:noFill/>
            <a:miter lim="800000"/>
            <a:headEnd/>
            <a:tailEnd/>
          </a:ln>
        </p:spPr>
        <p:txBody>
          <a:bodyPr>
            <a:spAutoFit/>
          </a:bodyPr>
          <a:lstStyle/>
          <a:p>
            <a:r>
              <a:rPr lang="lv-LV">
                <a:solidFill>
                  <a:srgbClr val="222A35"/>
                </a:solidFill>
                <a:latin typeface="Calibri" pitchFamily="34" charset="0"/>
              </a:rPr>
              <a:t>Kādus paņēmienus izmanto skolotāja, lai nodrošinātu klasē angļu valodas vidi? </a:t>
            </a:r>
            <a:endParaRPr lang="da-DK">
              <a:solidFill>
                <a:srgbClr val="222A35"/>
              </a:solidFill>
              <a:latin typeface="Calibri" pitchFamily="34" charset="0"/>
            </a:endParaRPr>
          </a:p>
          <a:p>
            <a:r>
              <a:rPr lang="lv-LV">
                <a:solidFill>
                  <a:srgbClr val="222A35"/>
                </a:solidFill>
                <a:latin typeface="Calibri" pitchFamily="34" charset="0"/>
              </a:rPr>
              <a:t>Kas mainītos, ja skolotāja turpinātu sarunāties mācībvalodā? (šajā gadījumā dāņu valodā?)</a:t>
            </a:r>
            <a:endParaRPr lang="da-DK">
              <a:solidFill>
                <a:srgbClr val="222A35"/>
              </a:solidFill>
              <a:latin typeface="Calibri" pitchFamily="34" charset="0"/>
            </a:endParaRPr>
          </a:p>
          <a:p>
            <a:r>
              <a:rPr lang="lv-LV">
                <a:solidFill>
                  <a:srgbClr val="222A35"/>
                </a:solidFill>
                <a:latin typeface="Calibri" pitchFamily="34" charset="0"/>
              </a:rPr>
              <a:t>Kā jūsuprāt jūtas skolēns, kad skolotāja uz viņa komentāriem atbild dāņu valodā, angļu valodā? </a:t>
            </a:r>
            <a:endParaRPr lang="da-DK">
              <a:solidFill>
                <a:srgbClr val="222A35"/>
              </a:solidFill>
              <a:latin typeface="Calibri" pitchFamily="34" charset="0"/>
            </a:endParaRPr>
          </a:p>
          <a:p>
            <a:r>
              <a:rPr lang="lv-LV">
                <a:solidFill>
                  <a:srgbClr val="222A35"/>
                </a:solidFill>
                <a:latin typeface="Calibri" pitchFamily="34" charset="0"/>
              </a:rPr>
              <a:t>Vai tas, ka skolotāja izmanto angļu valodu stundā sekmē skolēna valodas apguvi vai nē? Kā? </a:t>
            </a:r>
            <a:endParaRPr lang="da-DK">
              <a:solidFill>
                <a:srgbClr val="222A35"/>
              </a:solidFill>
              <a:latin typeface="Calibri" pitchFamily="34" charset="0"/>
            </a:endParaRPr>
          </a:p>
          <a:p>
            <a:r>
              <a:rPr lang="lv-LV">
                <a:solidFill>
                  <a:srgbClr val="222A35"/>
                </a:solidFill>
                <a:latin typeface="Calibri" pitchFamily="34" charset="0"/>
              </a:rPr>
              <a:t>Padomājiet, kādā situācijā skolotājai būtu jārunā dāņu, nevis angļu valodā stundā-kad? </a:t>
            </a:r>
            <a:endParaRPr lang="da-DK">
              <a:solidFill>
                <a:srgbClr val="222A35"/>
              </a:solidFill>
              <a:latin typeface="Calibri" pitchFamily="34" charset="0"/>
            </a:endParaRPr>
          </a:p>
        </p:txBody>
      </p:sp>
      <p:pic>
        <p:nvPicPr>
          <p:cNvPr id="23555" name="Billede 5"/>
          <p:cNvPicPr>
            <a:picLocks noChangeAspect="1"/>
          </p:cNvPicPr>
          <p:nvPr/>
        </p:nvPicPr>
        <p:blipFill>
          <a:blip r:embed="rId3"/>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kstfelt 3"/>
          <p:cNvSpPr txBox="1">
            <a:spLocks noChangeArrowheads="1"/>
          </p:cNvSpPr>
          <p:nvPr/>
        </p:nvSpPr>
        <p:spPr bwMode="auto">
          <a:xfrm>
            <a:off x="777875" y="1316038"/>
            <a:ext cx="10636250" cy="1187450"/>
          </a:xfrm>
          <a:prstGeom prst="rect">
            <a:avLst/>
          </a:prstGeom>
          <a:noFill/>
          <a:ln w="9525">
            <a:noFill/>
            <a:miter lim="800000"/>
            <a:headEnd/>
            <a:tailEnd/>
          </a:ln>
        </p:spPr>
        <p:txBody>
          <a:bodyPr>
            <a:spAutoFit/>
          </a:bodyPr>
          <a:lstStyle/>
          <a:p>
            <a:endParaRPr lang="da-DK" sz="2400">
              <a:latin typeface="Calibri" pitchFamily="34" charset="0"/>
            </a:endParaRPr>
          </a:p>
          <a:p>
            <a:r>
              <a:rPr lang="lv-LV" sz="2400" b="1">
                <a:latin typeface="Avenir Roman"/>
              </a:rPr>
              <a:t>Pilns dokuments, iekļaujot atsauksmes/ rekomendācijas, kritiskus rakstus par Eiropa Padomes definīcijām. </a:t>
            </a:r>
            <a:endParaRPr lang="da-DK" sz="2400" b="1">
              <a:latin typeface="Avenir Roman"/>
            </a:endParaRPr>
          </a:p>
        </p:txBody>
      </p:sp>
      <p:sp>
        <p:nvSpPr>
          <p:cNvPr id="5" name="Tekstfelt 4">
            <a:extLst/>
          </p:cNvPr>
          <p:cNvSpPr txBox="1"/>
          <p:nvPr/>
        </p:nvSpPr>
        <p:spPr>
          <a:xfrm>
            <a:off x="777875" y="1916113"/>
            <a:ext cx="10636250" cy="1200150"/>
          </a:xfrm>
          <a:prstGeom prst="rect">
            <a:avLst/>
          </a:prstGeom>
          <a:noFill/>
        </p:spPr>
        <p:txBody>
          <a:bodyPr>
            <a:spAutoFit/>
          </a:bodyPr>
          <a:lstStyle/>
          <a:p>
            <a:pPr fontAlgn="auto">
              <a:spcBef>
                <a:spcPts val="0"/>
              </a:spcBef>
              <a:spcAft>
                <a:spcPts val="0"/>
              </a:spcAft>
              <a:defRPr/>
            </a:pPr>
            <a:endParaRPr lang="da-DK" dirty="0">
              <a:solidFill>
                <a:schemeClr val="tx2">
                  <a:lumMod val="50000"/>
                </a:schemeClr>
              </a:solidFill>
              <a:latin typeface="+mn-lt"/>
            </a:endParaRPr>
          </a:p>
          <a:p>
            <a:pPr fontAlgn="auto">
              <a:spcBef>
                <a:spcPts val="0"/>
              </a:spcBef>
              <a:spcAft>
                <a:spcPts val="0"/>
              </a:spcAft>
              <a:defRPr/>
            </a:pPr>
            <a:endParaRPr lang="da-DK" dirty="0">
              <a:latin typeface="+mn-lt"/>
            </a:endParaRPr>
          </a:p>
          <a:p>
            <a:pPr fontAlgn="auto">
              <a:spcBef>
                <a:spcPts val="0"/>
              </a:spcBef>
              <a:spcAft>
                <a:spcPts val="0"/>
              </a:spcAft>
              <a:defRPr/>
            </a:pPr>
            <a:endParaRPr lang="da-DK" dirty="0">
              <a:latin typeface="+mn-lt"/>
            </a:endParaRPr>
          </a:p>
          <a:p>
            <a:pPr fontAlgn="auto">
              <a:spcBef>
                <a:spcPts val="0"/>
              </a:spcBef>
              <a:spcAft>
                <a:spcPts val="0"/>
              </a:spcAft>
              <a:defRPr/>
            </a:pPr>
            <a:r>
              <a:rPr lang="da-DK" dirty="0" err="1">
                <a:latin typeface="+mn-lt"/>
              </a:rPr>
              <a:t>https</a:t>
            </a:r>
            <a:r>
              <a:rPr lang="da-DK" dirty="0">
                <a:latin typeface="+mn-lt"/>
              </a:rPr>
              <a:t>://</a:t>
            </a:r>
            <a:r>
              <a:rPr lang="da-DK" dirty="0" err="1">
                <a:latin typeface="+mn-lt"/>
              </a:rPr>
              <a:t>earlyforeignlanguagelearning-nb.ku.dk</a:t>
            </a:r>
            <a:r>
              <a:rPr lang="da-DK" dirty="0">
                <a:latin typeface="+mn-lt"/>
              </a:rPr>
              <a:t>/</a:t>
            </a:r>
            <a:r>
              <a:rPr lang="da-DK" dirty="0" err="1">
                <a:latin typeface="+mn-lt"/>
              </a:rPr>
              <a:t>further-development</a:t>
            </a:r>
            <a:r>
              <a:rPr lang="da-DK" dirty="0">
                <a:latin typeface="+mn-lt"/>
              </a:rPr>
              <a:t>/</a:t>
            </a:r>
          </a:p>
        </p:txBody>
      </p:sp>
      <p:pic>
        <p:nvPicPr>
          <p:cNvPr id="25603" name="Billede 5"/>
          <p:cNvPicPr>
            <a:picLocks noChangeAspect="1"/>
          </p:cNvPicPr>
          <p:nvPr/>
        </p:nvPicPr>
        <p:blipFill>
          <a:blip r:embed="rId3"/>
          <a:srcRect/>
          <a:stretch>
            <a:fillRect/>
          </a:stretch>
        </p:blipFill>
        <p:spPr bwMode="auto">
          <a:xfrm>
            <a:off x="9383713" y="14288"/>
            <a:ext cx="2794000" cy="723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13165</TotalTime>
  <Words>823</Words>
  <Application>Microsoft Macintosh PowerPoint</Application>
  <PresentationFormat>Widescreen</PresentationFormat>
  <Paragraphs>59</Paragraphs>
  <Slides>9</Slides>
  <Notes>4</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Avenir Roman</vt:lpstr>
      <vt:lpstr>Calibri</vt:lpstr>
      <vt:lpstr>Calibri Light</vt:lpstr>
      <vt:lpstr>Office-tema</vt:lpstr>
      <vt:lpstr>Skolotāju tālākizglītība.  Svešvalodu mācīšana 6-12 -gadīgiem bērniem, izmantojot plurilingvālo pieeju</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Professionshøjskolen UCC</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Thomsen</dc:creator>
  <cp:lastModifiedBy>Microsoft Office-bruger</cp:lastModifiedBy>
  <cp:revision>46</cp:revision>
  <dcterms:created xsi:type="dcterms:W3CDTF">2018-05-14T08:48:05Z</dcterms:created>
  <dcterms:modified xsi:type="dcterms:W3CDTF">2018-08-14T11:06:04Z</dcterms:modified>
</cp:coreProperties>
</file>