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57" r:id="rId3"/>
    <p:sldId id="265" r:id="rId4"/>
    <p:sldId id="260" r:id="rId5"/>
    <p:sldId id="261" r:id="rId6"/>
    <p:sldId id="262" r:id="rId7"/>
    <p:sldId id="263" r:id="rId8"/>
    <p:sldId id="264" r:id="rId9"/>
    <p:sldId id="266"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3178"/>
  </p:normalViewPr>
  <p:slideViewPr>
    <p:cSldViewPr snapToGrid="0">
      <p:cViewPr varScale="1">
        <p:scale>
          <a:sx n="92" d="100"/>
          <a:sy n="92" d="100"/>
        </p:scale>
        <p:origin x="936" y="176"/>
      </p:cViewPr>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4A8DF-9311-4556-91CD-B5F6E1F7F122}" type="datetimeFigureOut">
              <a:rPr lang="da-DK" smtClean="0"/>
              <a:t>26/08/2018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D8AD7-B8B1-4EFE-B772-2736E97D14F1}" type="slidenum">
              <a:rPr lang="da-DK" smtClean="0"/>
              <a:t>‹nr.›</a:t>
            </a:fld>
            <a:endParaRPr lang="da-DK"/>
          </a:p>
        </p:txBody>
      </p:sp>
    </p:spTree>
    <p:extLst>
      <p:ext uri="{BB962C8B-B14F-4D97-AF65-F5344CB8AC3E}">
        <p14:creationId xmlns:p14="http://schemas.microsoft.com/office/powerpoint/2010/main" val="32173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2</a:t>
            </a:fld>
            <a:endParaRPr lang="da-DK"/>
          </a:p>
        </p:txBody>
      </p:sp>
    </p:spTree>
    <p:extLst>
      <p:ext uri="{BB962C8B-B14F-4D97-AF65-F5344CB8AC3E}">
        <p14:creationId xmlns:p14="http://schemas.microsoft.com/office/powerpoint/2010/main" val="288728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3</a:t>
            </a:fld>
            <a:endParaRPr lang="da-DK"/>
          </a:p>
        </p:txBody>
      </p:sp>
    </p:spTree>
    <p:extLst>
      <p:ext uri="{BB962C8B-B14F-4D97-AF65-F5344CB8AC3E}">
        <p14:creationId xmlns:p14="http://schemas.microsoft.com/office/powerpoint/2010/main" val="2069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Buzz</a:t>
            </a:r>
            <a:r>
              <a:rPr lang="da-DK" dirty="0"/>
              <a:t>: </a:t>
            </a:r>
            <a:r>
              <a:rPr lang="da-DK" dirty="0" err="1"/>
              <a:t>are</a:t>
            </a:r>
            <a:r>
              <a:rPr lang="da-DK" dirty="0"/>
              <a:t> </a:t>
            </a:r>
            <a:r>
              <a:rPr lang="da-DK" dirty="0" err="1"/>
              <a:t>these</a:t>
            </a:r>
            <a:r>
              <a:rPr lang="da-DK" dirty="0"/>
              <a:t> cases and/ or the </a:t>
            </a:r>
            <a:r>
              <a:rPr lang="da-DK" dirty="0" err="1"/>
              <a:t>reflection</a:t>
            </a:r>
            <a:r>
              <a:rPr lang="da-DK" dirty="0"/>
              <a:t> </a:t>
            </a:r>
            <a:r>
              <a:rPr lang="da-DK" dirty="0" err="1"/>
              <a:t>questions</a:t>
            </a:r>
            <a:r>
              <a:rPr lang="da-DK" dirty="0"/>
              <a:t> </a:t>
            </a:r>
            <a:r>
              <a:rPr lang="da-DK" dirty="0" err="1"/>
              <a:t>applicable</a:t>
            </a:r>
            <a:r>
              <a:rPr lang="da-DK" baseline="0" dirty="0"/>
              <a:t> in </a:t>
            </a:r>
            <a:r>
              <a:rPr lang="da-DK" baseline="0" dirty="0" err="1"/>
              <a:t>your</a:t>
            </a:r>
            <a:r>
              <a:rPr lang="da-DK" baseline="0" dirty="0"/>
              <a:t> </a:t>
            </a:r>
            <a:r>
              <a:rPr lang="da-DK" baseline="0" dirty="0" err="1"/>
              <a:t>practice</a:t>
            </a:r>
            <a:r>
              <a:rPr lang="da-DK" baseline="0" dirty="0"/>
              <a:t>?</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8</a:t>
            </a:fld>
            <a:endParaRPr lang="da-DK"/>
          </a:p>
        </p:txBody>
      </p:sp>
    </p:spTree>
    <p:extLst>
      <p:ext uri="{BB962C8B-B14F-4D97-AF65-F5344CB8AC3E}">
        <p14:creationId xmlns:p14="http://schemas.microsoft.com/office/powerpoint/2010/main" val="2541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9</a:t>
            </a:fld>
            <a:endParaRPr lang="da-DK"/>
          </a:p>
        </p:txBody>
      </p:sp>
    </p:spTree>
    <p:extLst>
      <p:ext uri="{BB962C8B-B14F-4D97-AF65-F5344CB8AC3E}">
        <p14:creationId xmlns:p14="http://schemas.microsoft.com/office/powerpoint/2010/main" val="88978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61A07-2032-FE40-8FA2-3C430712ED9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a:ext uri="{FF2B5EF4-FFF2-40B4-BE49-F238E27FC236}">
                <a16:creationId xmlns:a16="http://schemas.microsoft.com/office/drawing/2014/main" id="{056DA499-4402-EE4F-90F4-CA6FC452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B09B072-2A2B-4642-8450-A16202F43A6C}"/>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0906AE1F-11C3-F840-89BA-0289B209791D}"/>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D1FDDFCB-FD29-454E-A6A7-07A198D984AA}"/>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69082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EE324-7F15-0349-B61C-867AB01BAEC7}"/>
              </a:ext>
            </a:extLst>
          </p:cNvPr>
          <p:cNvSpPr>
            <a:spLocks noGrp="1"/>
          </p:cNvSpPr>
          <p:nvPr>
            <p:ph type="title"/>
          </p:nvPr>
        </p:nvSpPr>
        <p:spPr/>
        <p:txBody>
          <a:bodyPr/>
          <a:lstStyle/>
          <a:p>
            <a:r>
              <a:rPr lang="da-DK"/>
              <a:t>Klik for at redigere i master</a:t>
            </a:r>
          </a:p>
        </p:txBody>
      </p:sp>
      <p:sp>
        <p:nvSpPr>
          <p:cNvPr id="3" name="Pladsholder til lodret titel 2">
            <a:extLst>
              <a:ext uri="{FF2B5EF4-FFF2-40B4-BE49-F238E27FC236}">
                <a16:creationId xmlns:a16="http://schemas.microsoft.com/office/drawing/2014/main" id="{FE96A92D-29B5-1A49-9F06-9EA00A30CABA}"/>
              </a:ext>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76159A-9810-6C48-964B-9717F892173F}"/>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F3DCE95F-6BA6-4C40-A3C5-810852E1D7C1}"/>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0B71AE7-FC4C-9646-ACBC-76B596CB029B}"/>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72800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7F68EA4-75CC-CA42-B156-76600EB92F30}"/>
              </a:ext>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a:ext uri="{FF2B5EF4-FFF2-40B4-BE49-F238E27FC236}">
                <a16:creationId xmlns:a16="http://schemas.microsoft.com/office/drawing/2014/main" id="{753B3961-BC6C-4446-84B0-7D0F3005EABA}"/>
              </a:ext>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A1DAFFE-785A-D144-810A-2F0737D369F9}"/>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82BD4CEE-4301-A243-A76C-321BC950F21F}"/>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2067E352-02F0-C34D-8ED5-811C7D47899F}"/>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90023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2EB9D-9C76-E647-BD89-91E6F5D39B75}"/>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BD3AE9CC-5721-4B42-AF0D-54DC24682F60}"/>
              </a:ext>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9C8468-88A2-0440-986B-7F430D2ED707}"/>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62DDEC3E-44A6-2D4D-93A7-743DABE4221A}"/>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46210019-22C0-E048-AC5A-F8EFEAC3DF8D}"/>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8374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6DC3B-F383-F94A-A1E8-DCD19F1AA5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a:ext uri="{FF2B5EF4-FFF2-40B4-BE49-F238E27FC236}">
                <a16:creationId xmlns:a16="http://schemas.microsoft.com/office/drawing/2014/main" id="{11955E56-D54A-A041-BD89-06860BB21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a:ext uri="{FF2B5EF4-FFF2-40B4-BE49-F238E27FC236}">
                <a16:creationId xmlns:a16="http://schemas.microsoft.com/office/drawing/2014/main" id="{33C69011-8DC7-734D-89E8-2815E937A70D}"/>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260F9651-29C2-D74B-B337-2896614C2F37}"/>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F1C1BF2-0532-F34A-B61D-05FCE2B3C2C4}"/>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5463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7E647-0E26-A24B-94DC-8B586E79A6B7}"/>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05052ED5-E663-3E4C-9509-94B4847A8609}"/>
              </a:ext>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2F54CFF3-3795-DD44-84CE-49E52F600EBA}"/>
              </a:ext>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B06C105-51FE-824A-8FC0-B30DE92DA56A}"/>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E6407FDA-0D28-F741-A3CD-7B761184122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4B713914-BB43-3A4A-9498-AF4F00DC48C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145612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6AB1B-7F0A-A940-9BB5-1EB9B5EA1BED}"/>
              </a:ext>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a:ext uri="{FF2B5EF4-FFF2-40B4-BE49-F238E27FC236}">
                <a16:creationId xmlns:a16="http://schemas.microsoft.com/office/drawing/2014/main" id="{152DA063-FA59-174A-850B-C35A8C4D4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a:ext uri="{FF2B5EF4-FFF2-40B4-BE49-F238E27FC236}">
                <a16:creationId xmlns:a16="http://schemas.microsoft.com/office/drawing/2014/main" id="{6B5A9703-60CA-CF42-A1D7-768DBCCFD436}"/>
              </a:ext>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C61DB4F-F9B1-134F-B5D1-F1A036087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a:ext uri="{FF2B5EF4-FFF2-40B4-BE49-F238E27FC236}">
                <a16:creationId xmlns:a16="http://schemas.microsoft.com/office/drawing/2014/main" id="{9310A054-CB9F-0A43-9265-011764AD8C0E}"/>
              </a:ext>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762054F-655D-1C41-98BF-A2E9A9A34535}"/>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8" name="Pladsholder til sidefod 7">
            <a:extLst>
              <a:ext uri="{FF2B5EF4-FFF2-40B4-BE49-F238E27FC236}">
                <a16:creationId xmlns:a16="http://schemas.microsoft.com/office/drawing/2014/main" id="{398229B2-CEEE-654F-BD8A-393059F218D4}"/>
              </a:ext>
            </a:extLst>
          </p:cNvPr>
          <p:cNvSpPr>
            <a:spLocks noGrp="1"/>
          </p:cNvSpPr>
          <p:nvPr>
            <p:ph type="ftr" sz="quarter" idx="11"/>
          </p:nvPr>
        </p:nvSpPr>
        <p:spPr/>
        <p:txBody>
          <a:bodyPr/>
          <a:lstStyle/>
          <a:p>
            <a:endParaRPr lang="da-DK" dirty="0"/>
          </a:p>
        </p:txBody>
      </p:sp>
      <p:sp>
        <p:nvSpPr>
          <p:cNvPr id="9" name="Pladsholder til slidenummer 8">
            <a:extLst>
              <a:ext uri="{FF2B5EF4-FFF2-40B4-BE49-F238E27FC236}">
                <a16:creationId xmlns:a16="http://schemas.microsoft.com/office/drawing/2014/main" id="{A74C1CF8-882B-F741-A1FA-AFA5A324286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402825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78BB6-36F6-A642-8C51-8F139F948432}"/>
              </a:ext>
            </a:extLst>
          </p:cNvPr>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a16="http://schemas.microsoft.com/office/drawing/2014/main" id="{FDC60608-D4AD-CC4B-83F5-BA1C65A54E7D}"/>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4" name="Pladsholder til sidefod 3">
            <a:extLst>
              <a:ext uri="{FF2B5EF4-FFF2-40B4-BE49-F238E27FC236}">
                <a16:creationId xmlns:a16="http://schemas.microsoft.com/office/drawing/2014/main" id="{0EE2595F-B4D5-B346-9620-D56636572431}"/>
              </a:ext>
            </a:extLst>
          </p:cNvPr>
          <p:cNvSpPr>
            <a:spLocks noGrp="1"/>
          </p:cNvSpPr>
          <p:nvPr>
            <p:ph type="ftr" sz="quarter" idx="11"/>
          </p:nvPr>
        </p:nvSpPr>
        <p:spPr/>
        <p:txBody>
          <a:bodyPr/>
          <a:lstStyle/>
          <a:p>
            <a:endParaRPr lang="da-DK" dirty="0"/>
          </a:p>
        </p:txBody>
      </p:sp>
      <p:sp>
        <p:nvSpPr>
          <p:cNvPr id="5" name="Pladsholder til slidenummer 4">
            <a:extLst>
              <a:ext uri="{FF2B5EF4-FFF2-40B4-BE49-F238E27FC236}">
                <a16:creationId xmlns:a16="http://schemas.microsoft.com/office/drawing/2014/main" id="{23D15C9A-3536-6146-B337-190AFCA4BC0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5034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8EBAE1D-B81D-A040-8351-5F172978CAD0}"/>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3" name="Pladsholder til sidefod 2">
            <a:extLst>
              <a:ext uri="{FF2B5EF4-FFF2-40B4-BE49-F238E27FC236}">
                <a16:creationId xmlns:a16="http://schemas.microsoft.com/office/drawing/2014/main" id="{E6D38B9F-9117-8B46-9AE3-AEF038701729}"/>
              </a:ext>
            </a:extLst>
          </p:cNvPr>
          <p:cNvSpPr>
            <a:spLocks noGrp="1"/>
          </p:cNvSpPr>
          <p:nvPr>
            <p:ph type="ftr" sz="quarter" idx="11"/>
          </p:nvPr>
        </p:nvSpPr>
        <p:spPr/>
        <p:txBody>
          <a:bodyPr/>
          <a:lstStyle/>
          <a:p>
            <a:endParaRPr lang="da-DK" dirty="0"/>
          </a:p>
        </p:txBody>
      </p:sp>
      <p:sp>
        <p:nvSpPr>
          <p:cNvPr id="4" name="Pladsholder til slidenummer 3">
            <a:extLst>
              <a:ext uri="{FF2B5EF4-FFF2-40B4-BE49-F238E27FC236}">
                <a16:creationId xmlns:a16="http://schemas.microsoft.com/office/drawing/2014/main" id="{548190A2-9474-804B-96C1-407724144853}"/>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5742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1F0206-0E1B-FE47-B474-F22CB579B5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a:ext uri="{FF2B5EF4-FFF2-40B4-BE49-F238E27FC236}">
                <a16:creationId xmlns:a16="http://schemas.microsoft.com/office/drawing/2014/main" id="{122F3D2E-0676-4B4C-9D11-3A38DD81B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60F9BF1-6E62-B74A-95BE-506CD1D2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A9ADB5AF-3178-E247-80C8-E6B5C8EADDF3}"/>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3864AC9A-6590-8949-97AF-D8A5C08B6AE6}"/>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F26F8D80-E383-3E48-A8DD-1A111CC45309}"/>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635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92DA66-B3F0-4C43-B4F8-59CBC8FEFD7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a:ext uri="{FF2B5EF4-FFF2-40B4-BE49-F238E27FC236}">
                <a16:creationId xmlns:a16="http://schemas.microsoft.com/office/drawing/2014/main" id="{86C5F6C2-C11C-3E4B-B7FC-EC7CBB966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C6BE6FC-BACF-0843-8859-A3E434C7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B062545E-DC36-7948-9DE3-CDAFE6FFBA9B}"/>
              </a:ext>
            </a:extLst>
          </p:cNvPr>
          <p:cNvSpPr>
            <a:spLocks noGrp="1"/>
          </p:cNvSpPr>
          <p:nvPr>
            <p:ph type="dt" sz="half" idx="10"/>
          </p:nvPr>
        </p:nvSpPr>
        <p:spPr/>
        <p:txBody>
          <a:bodyPr/>
          <a:lstStyle/>
          <a:p>
            <a:fld id="{FBDE4CCC-0573-44BB-9E2D-6B961AF81973}" type="datetimeFigureOut">
              <a:rPr lang="da-DK" smtClean="0"/>
              <a:t>26/08/2018</a:t>
            </a:fld>
            <a:endParaRPr lang="da-DK" dirty="0"/>
          </a:p>
        </p:txBody>
      </p:sp>
      <p:sp>
        <p:nvSpPr>
          <p:cNvPr id="6" name="Pladsholder til sidefod 5">
            <a:extLst>
              <a:ext uri="{FF2B5EF4-FFF2-40B4-BE49-F238E27FC236}">
                <a16:creationId xmlns:a16="http://schemas.microsoft.com/office/drawing/2014/main" id="{DD8B1425-4DAF-CB4F-B358-4ABCE77AD58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BD827C3B-EA38-7647-84AE-52F467C452C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84187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BF2EBA6-377F-3842-A7C6-2A8A96B53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a:extLst>
              <a:ext uri="{FF2B5EF4-FFF2-40B4-BE49-F238E27FC236}">
                <a16:creationId xmlns:a16="http://schemas.microsoft.com/office/drawing/2014/main" id="{8CC36B95-2D85-F54B-BAE6-4E1180F45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416D9EF-3DC1-3B42-B348-6FBA1CFA0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E4CCC-0573-44BB-9E2D-6B961AF81973}" type="datetimeFigureOut">
              <a:rPr lang="da-DK" smtClean="0"/>
              <a:t>26/08/2018</a:t>
            </a:fld>
            <a:endParaRPr lang="da-DK" dirty="0"/>
          </a:p>
        </p:txBody>
      </p:sp>
      <p:sp>
        <p:nvSpPr>
          <p:cNvPr id="5" name="Pladsholder til sidefod 4">
            <a:extLst>
              <a:ext uri="{FF2B5EF4-FFF2-40B4-BE49-F238E27FC236}">
                <a16:creationId xmlns:a16="http://schemas.microsoft.com/office/drawing/2014/main" id="{3BD88D57-0182-004B-A842-8EAD77879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a:extLst>
              <a:ext uri="{FF2B5EF4-FFF2-40B4-BE49-F238E27FC236}">
                <a16:creationId xmlns:a16="http://schemas.microsoft.com/office/drawing/2014/main" id="{9F03046B-ED48-554D-805F-6D6E2B8DF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D28D5-B543-49FD-A7CB-09D48A953E46}" type="slidenum">
              <a:rPr lang="da-DK" smtClean="0"/>
              <a:t>‹nr.›</a:t>
            </a:fld>
            <a:endParaRPr lang="da-DK" dirty="0"/>
          </a:p>
        </p:txBody>
      </p:sp>
    </p:spTree>
    <p:extLst>
      <p:ext uri="{BB962C8B-B14F-4D97-AF65-F5344CB8AC3E}">
        <p14:creationId xmlns:p14="http://schemas.microsoft.com/office/powerpoint/2010/main" val="1093141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AA2AE-10C5-2244-B60E-F7826D49BA12}"/>
              </a:ext>
            </a:extLst>
          </p:cNvPr>
          <p:cNvSpPr>
            <a:spLocks noGrp="1"/>
          </p:cNvSpPr>
          <p:nvPr>
            <p:ph type="ctrTitle"/>
          </p:nvPr>
        </p:nvSpPr>
        <p:spPr/>
        <p:txBody>
          <a:bodyPr>
            <a:normAutofit/>
          </a:bodyPr>
          <a:lstStyle/>
          <a:p>
            <a:r>
              <a:rPr lang="en-US" sz="4000" b="1" dirty="0" err="1"/>
              <a:t>Utveckla</a:t>
            </a:r>
            <a:r>
              <a:rPr lang="en-US" sz="4000" b="1" dirty="0"/>
              <a:t> </a:t>
            </a:r>
            <a:r>
              <a:rPr lang="en-US" sz="4000" b="1" dirty="0" err="1"/>
              <a:t>lärarutbildning</a:t>
            </a:r>
            <a:r>
              <a:rPr lang="en-US" sz="4000" b="1" dirty="0"/>
              <a:t> med </a:t>
            </a:r>
            <a:r>
              <a:rPr lang="en-US" sz="4000" b="1" dirty="0" err="1"/>
              <a:t>inriktning</a:t>
            </a:r>
            <a:r>
              <a:rPr lang="en-US" sz="4000" b="1" dirty="0"/>
              <a:t> </a:t>
            </a:r>
            <a:r>
              <a:rPr lang="en-US" sz="4000" b="1" dirty="0" err="1"/>
              <a:t>på</a:t>
            </a:r>
            <a:r>
              <a:rPr lang="en-US" sz="4000" b="1" dirty="0"/>
              <a:t> </a:t>
            </a:r>
            <a:r>
              <a:rPr lang="en-US" sz="4000" b="1" dirty="0" err="1"/>
              <a:t>språkinlärning</a:t>
            </a:r>
            <a:r>
              <a:rPr lang="en-US" sz="4000" b="1" dirty="0"/>
              <a:t> hos </a:t>
            </a:r>
            <a:r>
              <a:rPr lang="en-US" sz="4000" b="1" dirty="0" err="1"/>
              <a:t>yngre</a:t>
            </a:r>
            <a:r>
              <a:rPr lang="en-US" sz="4000" b="1" dirty="0"/>
              <a:t> (6-12 </a:t>
            </a:r>
            <a:r>
              <a:rPr lang="en-US" sz="4000" b="1" dirty="0" err="1"/>
              <a:t>år</a:t>
            </a:r>
            <a:r>
              <a:rPr lang="en-US" sz="4000" b="1" dirty="0"/>
              <a:t>) barn </a:t>
            </a:r>
            <a:r>
              <a:rPr lang="en-US" sz="4000" b="1" dirty="0" err="1"/>
              <a:t>inom</a:t>
            </a:r>
            <a:r>
              <a:rPr lang="en-US" sz="4000" b="1" dirty="0"/>
              <a:t> </a:t>
            </a:r>
            <a:r>
              <a:rPr lang="en-US" sz="4000" b="1" dirty="0" err="1"/>
              <a:t>en</a:t>
            </a:r>
            <a:r>
              <a:rPr lang="en-US" sz="4000" b="1" dirty="0"/>
              <a:t> </a:t>
            </a:r>
            <a:r>
              <a:rPr lang="en-US" sz="4000" b="1" dirty="0" err="1"/>
              <a:t>flerspråkig</a:t>
            </a:r>
            <a:r>
              <a:rPr lang="en-US" sz="4000" b="1" dirty="0"/>
              <a:t> ram</a:t>
            </a:r>
            <a:endParaRPr lang="da-DK" sz="4000" dirty="0"/>
          </a:p>
        </p:txBody>
      </p:sp>
      <p:sp>
        <p:nvSpPr>
          <p:cNvPr id="3" name="Undertitel 2">
            <a:extLst>
              <a:ext uri="{FF2B5EF4-FFF2-40B4-BE49-F238E27FC236}">
                <a16:creationId xmlns:a16="http://schemas.microsoft.com/office/drawing/2014/main" id="{07DC2469-747E-B340-9441-32667E66EDD2}"/>
              </a:ext>
            </a:extLst>
          </p:cNvPr>
          <p:cNvSpPr>
            <a:spLocks noGrp="1"/>
          </p:cNvSpPr>
          <p:nvPr>
            <p:ph type="subTitle" idx="1"/>
          </p:nvPr>
        </p:nvSpPr>
        <p:spPr>
          <a:xfrm>
            <a:off x="1524000" y="3879132"/>
            <a:ext cx="9144000" cy="1655762"/>
          </a:xfrm>
        </p:spPr>
        <p:txBody>
          <a:bodyPr>
            <a:normAutofit lnSpcReduction="10000"/>
          </a:bodyPr>
          <a:lstStyle/>
          <a:p>
            <a:r>
              <a:rPr lang="da-DK" dirty="0"/>
              <a:t>Tatjana </a:t>
            </a:r>
            <a:r>
              <a:rPr lang="da-DK" dirty="0" err="1"/>
              <a:t>Bulajeva</a:t>
            </a:r>
            <a:r>
              <a:rPr lang="da-DK" dirty="0"/>
              <a:t>, Janet </a:t>
            </a:r>
            <a:r>
              <a:rPr lang="da-DK" dirty="0" err="1"/>
              <a:t>Enever</a:t>
            </a:r>
            <a:r>
              <a:rPr lang="da-DK" dirty="0"/>
              <a:t>, Eva Lindgren, Anna-Vera </a:t>
            </a:r>
            <a:r>
              <a:rPr lang="da-DK" dirty="0" err="1"/>
              <a:t>Meidell</a:t>
            </a:r>
            <a:r>
              <a:rPr lang="da-DK" dirty="0"/>
              <a:t> Sigsgaard, </a:t>
            </a:r>
            <a:r>
              <a:rPr lang="da-DK" dirty="0" err="1"/>
              <a:t>Karyn</a:t>
            </a:r>
            <a:r>
              <a:rPr lang="da-DK" dirty="0"/>
              <a:t> </a:t>
            </a:r>
            <a:r>
              <a:rPr lang="da-DK" dirty="0" err="1"/>
              <a:t>Sandström</a:t>
            </a:r>
            <a:r>
              <a:rPr lang="da-DK" dirty="0"/>
              <a:t>, Karoline Søgaard, Hanne Thomsen</a:t>
            </a:r>
          </a:p>
          <a:p>
            <a:endParaRPr lang="da-DK" dirty="0"/>
          </a:p>
          <a:p>
            <a:r>
              <a:rPr lang="nb-NO" dirty="0" err="1"/>
              <a:t>Translation</a:t>
            </a:r>
            <a:r>
              <a:rPr lang="nb-NO"/>
              <a:t>: Miriam </a:t>
            </a:r>
            <a:r>
              <a:rPr lang="nb-NO" dirty="0" err="1"/>
              <a:t>Härgestam</a:t>
            </a:r>
            <a:r>
              <a:rPr lang="da-DK" dirty="0"/>
              <a:t> </a:t>
            </a:r>
          </a:p>
        </p:txBody>
      </p:sp>
      <p:pic>
        <p:nvPicPr>
          <p:cNvPr id="5" name="Billede 4">
            <a:extLst>
              <a:ext uri="{FF2B5EF4-FFF2-40B4-BE49-F238E27FC236}">
                <a16:creationId xmlns:a16="http://schemas.microsoft.com/office/drawing/2014/main" id="{523755D3-780B-1140-80FC-4E82A703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870" y="6059630"/>
            <a:ext cx="2794000" cy="723900"/>
          </a:xfrm>
          <a:prstGeom prst="rect">
            <a:avLst/>
          </a:prstGeom>
        </p:spPr>
      </p:pic>
    </p:spTree>
    <p:extLst>
      <p:ext uri="{BB962C8B-B14F-4D97-AF65-F5344CB8AC3E}">
        <p14:creationId xmlns:p14="http://schemas.microsoft.com/office/powerpoint/2010/main" val="267822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582712"/>
            <a:ext cx="10635916" cy="1200329"/>
          </a:xfrm>
          <a:prstGeom prst="rect">
            <a:avLst/>
          </a:prstGeom>
          <a:noFill/>
        </p:spPr>
        <p:txBody>
          <a:bodyPr wrap="square" rtlCol="0">
            <a:spAutoFit/>
          </a:bodyPr>
          <a:lstStyle/>
          <a:p>
            <a:endParaRPr lang="en-US" sz="2400" dirty="0"/>
          </a:p>
          <a:p>
            <a:endParaRPr lang="da-DK" sz="2400" dirty="0"/>
          </a:p>
          <a:p>
            <a:r>
              <a:rPr lang="da-DK" sz="2400" b="1" dirty="0">
                <a:latin typeface="Avenir Roman" panose="02000503020000020003" pitchFamily="2" charset="0"/>
              </a:rPr>
              <a:t>Bakgrund</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6247864"/>
          </a:xfrm>
          <a:prstGeom prst="rect">
            <a:avLst/>
          </a:prstGeom>
          <a:noFill/>
        </p:spPr>
        <p:txBody>
          <a:bodyPr wrap="square" rtlCol="0">
            <a:spAutoFit/>
          </a:bodyPr>
          <a:lstStyle/>
          <a:p>
            <a:pPr marL="342900" indent="-342900">
              <a:buFont typeface="Arial" panose="020B0604020202020204" pitchFamily="34" charset="0"/>
              <a:buChar char="•"/>
            </a:pPr>
            <a:r>
              <a:rPr lang="da-DK" sz="2000" dirty="0">
                <a:solidFill>
                  <a:schemeClr val="tx2">
                    <a:lumMod val="50000"/>
                  </a:schemeClr>
                </a:solidFill>
              </a:rPr>
              <a:t>Allmänna diskussionsfrågor utvecklades under Nordplus Horizontal workshop i Köpenhamn februari 2017.</a:t>
            </a:r>
          </a:p>
          <a:p>
            <a:endParaRPr lang="da-DK" sz="2000" dirty="0">
              <a:solidFill>
                <a:schemeClr val="tx2">
                  <a:lumMod val="50000"/>
                </a:schemeClr>
              </a:solidFill>
            </a:endParaRPr>
          </a:p>
          <a:p>
            <a:pPr marL="342900" indent="-342900">
              <a:buFont typeface="Arial" panose="020B0604020202020204" pitchFamily="34" charset="0"/>
              <a:buChar char="•"/>
            </a:pPr>
            <a:r>
              <a:rPr lang="en-US" sz="2000" dirty="0" err="1"/>
              <a:t>Relevanta</a:t>
            </a:r>
            <a:r>
              <a:rPr lang="en-US" sz="2000" dirty="0"/>
              <a:t> </a:t>
            </a:r>
            <a:r>
              <a:rPr lang="en-US" sz="2000" dirty="0" err="1"/>
              <a:t>referenser</a:t>
            </a:r>
            <a:r>
              <a:rPr lang="en-US" sz="2000" dirty="0"/>
              <a:t> </a:t>
            </a:r>
            <a:r>
              <a:rPr lang="en-US" sz="2000" dirty="0" err="1"/>
              <a:t>vilka</a:t>
            </a:r>
            <a:r>
              <a:rPr lang="en-US" sz="2000" dirty="0"/>
              <a:t> </a:t>
            </a:r>
            <a:r>
              <a:rPr lang="en-US" sz="2000" dirty="0" err="1"/>
              <a:t>kan</a:t>
            </a:r>
            <a:r>
              <a:rPr lang="en-US" sz="2000" dirty="0"/>
              <a:t> </a:t>
            </a:r>
            <a:r>
              <a:rPr lang="en-US" sz="2000" dirty="0" err="1"/>
              <a:t>användas</a:t>
            </a:r>
            <a:r>
              <a:rPr lang="en-US" sz="2000" dirty="0"/>
              <a:t> </a:t>
            </a:r>
            <a:r>
              <a:rPr lang="en-US" sz="2000" dirty="0" err="1"/>
              <a:t>för</a:t>
            </a:r>
            <a:r>
              <a:rPr lang="en-US" sz="2000" dirty="0"/>
              <a:t> </a:t>
            </a:r>
            <a:r>
              <a:rPr lang="en-US" sz="2000" dirty="0" err="1"/>
              <a:t>att</a:t>
            </a:r>
            <a:r>
              <a:rPr lang="en-US" sz="2000" dirty="0"/>
              <a:t> </a:t>
            </a:r>
            <a:r>
              <a:rPr lang="en-US" sz="2000" dirty="0" err="1"/>
              <a:t>främja</a:t>
            </a:r>
            <a:r>
              <a:rPr lang="en-US" sz="2000" dirty="0"/>
              <a:t> </a:t>
            </a:r>
            <a:r>
              <a:rPr lang="en-US" sz="2000" dirty="0" err="1"/>
              <a:t>diskussionen</a:t>
            </a:r>
            <a:r>
              <a:rPr lang="en-US" sz="2000" dirty="0"/>
              <a:t> om </a:t>
            </a:r>
            <a:r>
              <a:rPr lang="en-US" sz="2000" dirty="0" err="1"/>
              <a:t>språkinlärning</a:t>
            </a:r>
            <a:r>
              <a:rPr lang="en-US" sz="2000" dirty="0"/>
              <a:t> hos </a:t>
            </a:r>
            <a:r>
              <a:rPr lang="en-US" sz="2000" dirty="0" err="1"/>
              <a:t>yngre</a:t>
            </a:r>
            <a:r>
              <a:rPr lang="en-US" sz="2000" dirty="0"/>
              <a:t> barn (6-12 </a:t>
            </a:r>
            <a:r>
              <a:rPr lang="en-US" sz="2000" dirty="0" err="1"/>
              <a:t>år</a:t>
            </a:r>
            <a:r>
              <a:rPr lang="en-US" sz="2000" dirty="0"/>
              <a:t>) med </a:t>
            </a:r>
            <a:r>
              <a:rPr lang="en-US" sz="2000" dirty="0" err="1"/>
              <a:t>en</a:t>
            </a:r>
            <a:r>
              <a:rPr lang="en-US" sz="2000" dirty="0"/>
              <a:t> </a:t>
            </a:r>
            <a:r>
              <a:rPr lang="en-US" sz="2000" dirty="0" err="1"/>
              <a:t>flerspråkig</a:t>
            </a:r>
            <a:r>
              <a:rPr lang="en-US" sz="2000" dirty="0"/>
              <a:t> ram med </a:t>
            </a:r>
            <a:r>
              <a:rPr lang="en-US" sz="2000" dirty="0" err="1"/>
              <a:t>lärarstudenter</a:t>
            </a:r>
            <a:r>
              <a:rPr lang="en-US" sz="2000" dirty="0"/>
              <a:t> </a:t>
            </a:r>
            <a:r>
              <a:rPr lang="sv-SE" sz="2000" dirty="0"/>
              <a:t>tillhandahålls.</a:t>
            </a:r>
            <a:endParaRPr lang="da-DK" sz="2000" dirty="0">
              <a:solidFill>
                <a:schemeClr val="tx2">
                  <a:lumMod val="50000"/>
                </a:schemeClr>
              </a:solidFill>
            </a:endParaRPr>
          </a:p>
          <a:p>
            <a:endParaRPr lang="da-DK" sz="2000" dirty="0">
              <a:solidFill>
                <a:schemeClr val="tx2">
                  <a:lumMod val="50000"/>
                </a:schemeClr>
              </a:solidFill>
            </a:endParaRPr>
          </a:p>
          <a:p>
            <a:pPr marL="342900" indent="-342900">
              <a:buFont typeface="Arial" panose="020B0604020202020204" pitchFamily="34" charset="0"/>
              <a:buChar char="•"/>
            </a:pPr>
            <a:r>
              <a:rPr lang="da-DK" sz="2000" dirty="0">
                <a:solidFill>
                  <a:schemeClr val="tx2">
                    <a:lumMod val="50000"/>
                  </a:schemeClr>
                </a:solidFill>
              </a:rPr>
              <a:t>För några av frågorna samlades exempel från klassrum genom klassrumsobservationer i ”Learning Foreign Languages at an Early Age”-projektet.</a:t>
            </a:r>
          </a:p>
          <a:p>
            <a:endParaRPr lang="da-DK" sz="2000" dirty="0">
              <a:solidFill>
                <a:schemeClr val="tx2">
                  <a:lumMod val="50000"/>
                </a:schemeClr>
              </a:solidFill>
            </a:endParaRPr>
          </a:p>
          <a:p>
            <a:pPr marL="342900" indent="-342900">
              <a:buFont typeface="Arial" panose="020B0604020202020204" pitchFamily="34" charset="0"/>
              <a:buChar char="•"/>
            </a:pPr>
            <a:r>
              <a:rPr lang="da-DK" sz="2000" dirty="0">
                <a:solidFill>
                  <a:schemeClr val="tx2">
                    <a:lumMod val="50000"/>
                  </a:schemeClr>
                </a:solidFill>
              </a:rPr>
              <a:t>Reflektionsfrågor till exemplen att använda i lärarutbildningen utvecklades också för några av dessa fall. </a:t>
            </a:r>
            <a:endParaRPr lang="da-DK" dirty="0">
              <a:solidFill>
                <a:schemeClr val="tx2">
                  <a:lumMod val="50000"/>
                </a:schemeClr>
              </a:solidFill>
            </a:endParaRPr>
          </a:p>
          <a:p>
            <a:endParaRPr lang="da-DK" dirty="0"/>
          </a:p>
          <a:p>
            <a:endParaRPr lang="da-DK" dirty="0"/>
          </a:p>
          <a:p>
            <a:endParaRPr lang="da-DK" dirty="0"/>
          </a:p>
          <a:p>
            <a:endParaRPr lang="da-DK" dirty="0"/>
          </a:p>
          <a:p>
            <a:endParaRPr lang="da-DK" dirty="0"/>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3" name="Billede 2">
            <a:extLst>
              <a:ext uri="{FF2B5EF4-FFF2-40B4-BE49-F238E27FC236}">
                <a16:creationId xmlns:a16="http://schemas.microsoft.com/office/drawing/2014/main" id="{EFADACA2-1444-A143-8563-F6940389C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66421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Definitioner av Europarådet</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2862322"/>
          </a:xfrm>
          <a:prstGeom prst="rect">
            <a:avLst/>
          </a:prstGeom>
          <a:noFill/>
        </p:spPr>
        <p:txBody>
          <a:bodyPr wrap="square" rtlCol="0">
            <a:spAutoFit/>
          </a:bodyPr>
          <a:lstStyle/>
          <a:p>
            <a:endParaRPr lang="en-GB" b="1" dirty="0"/>
          </a:p>
          <a:p>
            <a:r>
              <a:rPr lang="en-GB" b="1" dirty="0" err="1"/>
              <a:t>Flerspråkighet</a:t>
            </a:r>
            <a:r>
              <a:rPr lang="en-GB" b="1" dirty="0"/>
              <a:t>(</a:t>
            </a:r>
            <a:r>
              <a:rPr lang="en-GB" b="1" dirty="0" err="1"/>
              <a:t>plurilingualism</a:t>
            </a:r>
            <a:r>
              <a:rPr lang="en-GB" b="1" dirty="0"/>
              <a:t>) </a:t>
            </a:r>
            <a:r>
              <a:rPr lang="en-GB" dirty="0" err="1"/>
              <a:t>syftar</a:t>
            </a:r>
            <a:r>
              <a:rPr lang="en-GB" dirty="0"/>
              <a:t> </a:t>
            </a:r>
            <a:r>
              <a:rPr lang="en-GB" dirty="0" err="1"/>
              <a:t>på</a:t>
            </a:r>
            <a:r>
              <a:rPr lang="en-GB" dirty="0"/>
              <a:t> den </a:t>
            </a:r>
            <a:r>
              <a:rPr lang="en-GB" dirty="0" err="1"/>
              <a:t>reportoar</a:t>
            </a:r>
            <a:r>
              <a:rPr lang="en-GB" dirty="0"/>
              <a:t> </a:t>
            </a:r>
            <a:r>
              <a:rPr lang="en-GB" dirty="0" err="1"/>
              <a:t>av</a:t>
            </a:r>
            <a:r>
              <a:rPr lang="en-GB" dirty="0"/>
              <a:t> </a:t>
            </a:r>
            <a:r>
              <a:rPr lang="en-GB" dirty="0" err="1"/>
              <a:t>olika</a:t>
            </a:r>
            <a:r>
              <a:rPr lang="en-GB" dirty="0"/>
              <a:t> </a:t>
            </a:r>
            <a:r>
              <a:rPr lang="en-GB" dirty="0" err="1"/>
              <a:t>språk</a:t>
            </a:r>
            <a:r>
              <a:rPr lang="en-GB" dirty="0"/>
              <a:t> </a:t>
            </a:r>
            <a:r>
              <a:rPr lang="en-GB" dirty="0" err="1"/>
              <a:t>som</a:t>
            </a:r>
            <a:r>
              <a:rPr lang="en-GB" dirty="0"/>
              <a:t> </a:t>
            </a:r>
            <a:r>
              <a:rPr lang="en-GB" dirty="0" err="1"/>
              <a:t>många</a:t>
            </a:r>
            <a:r>
              <a:rPr lang="en-GB" dirty="0"/>
              <a:t> </a:t>
            </a:r>
            <a:r>
              <a:rPr lang="en-GB" dirty="0" err="1"/>
              <a:t>individer</a:t>
            </a:r>
            <a:r>
              <a:rPr lang="en-GB" dirty="0"/>
              <a:t> </a:t>
            </a:r>
            <a:r>
              <a:rPr lang="en-GB" dirty="0" err="1"/>
              <a:t>använder</a:t>
            </a:r>
            <a:r>
              <a:rPr lang="en-GB" dirty="0"/>
              <a:t> </a:t>
            </a:r>
            <a:r>
              <a:rPr lang="en-GB" dirty="0" err="1"/>
              <a:t>och</a:t>
            </a:r>
            <a:r>
              <a:rPr lang="en-GB" dirty="0"/>
              <a:t> </a:t>
            </a:r>
            <a:r>
              <a:rPr lang="en-GB" dirty="0" err="1"/>
              <a:t>är</a:t>
            </a:r>
            <a:r>
              <a:rPr lang="en-GB" dirty="0"/>
              <a:t> </a:t>
            </a:r>
            <a:r>
              <a:rPr lang="en-GB" dirty="0" err="1"/>
              <a:t>därför</a:t>
            </a:r>
            <a:r>
              <a:rPr lang="en-GB" dirty="0"/>
              <a:t> </a:t>
            </a:r>
            <a:r>
              <a:rPr lang="en-GB" dirty="0" err="1"/>
              <a:t>motsatsen</a:t>
            </a:r>
            <a:r>
              <a:rPr lang="en-GB" dirty="0"/>
              <a:t> till </a:t>
            </a:r>
            <a:r>
              <a:rPr lang="en-GB" dirty="0" err="1"/>
              <a:t>enspråkighet</a:t>
            </a:r>
            <a:r>
              <a:rPr lang="en-GB" dirty="0"/>
              <a:t>; </a:t>
            </a:r>
            <a:r>
              <a:rPr lang="en-GB" dirty="0" err="1"/>
              <a:t>det</a:t>
            </a:r>
            <a:r>
              <a:rPr lang="en-GB" dirty="0"/>
              <a:t> </a:t>
            </a:r>
            <a:r>
              <a:rPr lang="en-GB" dirty="0" err="1"/>
              <a:t>inkluderar</a:t>
            </a:r>
            <a:r>
              <a:rPr lang="en-GB" dirty="0"/>
              <a:t> den variant </a:t>
            </a:r>
            <a:r>
              <a:rPr lang="en-GB" dirty="0" err="1"/>
              <a:t>av</a:t>
            </a:r>
            <a:r>
              <a:rPr lang="en-GB" dirty="0"/>
              <a:t> </a:t>
            </a:r>
            <a:r>
              <a:rPr lang="en-GB" dirty="0" err="1"/>
              <a:t>språk</a:t>
            </a:r>
            <a:r>
              <a:rPr lang="en-GB" dirty="0"/>
              <a:t> </a:t>
            </a:r>
            <a:r>
              <a:rPr lang="en-GB" dirty="0" err="1"/>
              <a:t>som</a:t>
            </a:r>
            <a:r>
              <a:rPr lang="en-GB" dirty="0"/>
              <a:t> </a:t>
            </a:r>
            <a:r>
              <a:rPr lang="en-GB" dirty="0" err="1"/>
              <a:t>kallas</a:t>
            </a:r>
            <a:r>
              <a:rPr lang="en-GB" dirty="0"/>
              <a:t> “</a:t>
            </a:r>
            <a:r>
              <a:rPr lang="en-GB" dirty="0" err="1"/>
              <a:t>modersmål</a:t>
            </a:r>
            <a:r>
              <a:rPr lang="en-GB" dirty="0"/>
              <a:t>” </a:t>
            </a:r>
            <a:r>
              <a:rPr lang="en-GB" dirty="0" err="1"/>
              <a:t>eller</a:t>
            </a:r>
            <a:r>
              <a:rPr lang="en-GB" dirty="0"/>
              <a:t> “</a:t>
            </a:r>
            <a:r>
              <a:rPr lang="en-GB" dirty="0" err="1"/>
              <a:t>förstaspråk</a:t>
            </a:r>
            <a:r>
              <a:rPr lang="en-GB" dirty="0"/>
              <a:t>” </a:t>
            </a:r>
            <a:r>
              <a:rPr lang="en-GB" dirty="0" err="1"/>
              <a:t>och</a:t>
            </a:r>
            <a:r>
              <a:rPr lang="en-GB" dirty="0"/>
              <a:t> </a:t>
            </a:r>
            <a:r>
              <a:rPr lang="en-GB" dirty="0" err="1"/>
              <a:t>vilket</a:t>
            </a:r>
            <a:r>
              <a:rPr lang="en-GB" dirty="0"/>
              <a:t> </a:t>
            </a:r>
            <a:r>
              <a:rPr lang="en-GB" dirty="0" err="1"/>
              <a:t>antal</a:t>
            </a:r>
            <a:r>
              <a:rPr lang="en-GB" dirty="0"/>
              <a:t> </a:t>
            </a:r>
            <a:r>
              <a:rPr lang="en-GB" dirty="0" err="1"/>
              <a:t>av</a:t>
            </a:r>
            <a:r>
              <a:rPr lang="en-GB" dirty="0"/>
              <a:t> </a:t>
            </a:r>
            <a:r>
              <a:rPr lang="en-GB" dirty="0" err="1"/>
              <a:t>andra</a:t>
            </a:r>
            <a:r>
              <a:rPr lang="en-GB" dirty="0"/>
              <a:t> </a:t>
            </a:r>
            <a:r>
              <a:rPr lang="en-GB" dirty="0" err="1"/>
              <a:t>språk</a:t>
            </a:r>
            <a:r>
              <a:rPr lang="en-GB" dirty="0"/>
              <a:t> </a:t>
            </a:r>
            <a:r>
              <a:rPr lang="en-GB" dirty="0" err="1"/>
              <a:t>eller</a:t>
            </a:r>
            <a:r>
              <a:rPr lang="en-GB" dirty="0"/>
              <a:t> sorter </a:t>
            </a:r>
            <a:r>
              <a:rPr lang="en-GB" dirty="0" err="1"/>
              <a:t>som</a:t>
            </a:r>
            <a:r>
              <a:rPr lang="en-GB" dirty="0"/>
              <a:t> </a:t>
            </a:r>
            <a:r>
              <a:rPr lang="en-GB" dirty="0" err="1"/>
              <a:t>helst</a:t>
            </a:r>
            <a:r>
              <a:rPr lang="en-GB" dirty="0"/>
              <a:t>. </a:t>
            </a:r>
            <a:r>
              <a:rPr lang="en-GB" dirty="0" err="1"/>
              <a:t>På</a:t>
            </a:r>
            <a:r>
              <a:rPr lang="en-GB" dirty="0"/>
              <a:t> </a:t>
            </a:r>
            <a:r>
              <a:rPr lang="en-GB" dirty="0" err="1"/>
              <a:t>vissa</a:t>
            </a:r>
            <a:r>
              <a:rPr lang="en-GB" dirty="0"/>
              <a:t> </a:t>
            </a:r>
            <a:r>
              <a:rPr lang="en-GB" dirty="0" err="1"/>
              <a:t>flerspråkiga</a:t>
            </a:r>
            <a:r>
              <a:rPr lang="en-GB" dirty="0"/>
              <a:t> </a:t>
            </a:r>
            <a:r>
              <a:rPr lang="en-GB" dirty="0" err="1"/>
              <a:t>områden</a:t>
            </a:r>
            <a:r>
              <a:rPr lang="en-GB" dirty="0"/>
              <a:t> </a:t>
            </a:r>
            <a:r>
              <a:rPr lang="en-GB" dirty="0" err="1"/>
              <a:t>är</a:t>
            </a:r>
            <a:r>
              <a:rPr lang="en-GB" dirty="0"/>
              <a:t> </a:t>
            </a:r>
            <a:r>
              <a:rPr lang="en-GB" dirty="0" err="1"/>
              <a:t>vissa</a:t>
            </a:r>
            <a:r>
              <a:rPr lang="en-GB" dirty="0"/>
              <a:t> </a:t>
            </a:r>
            <a:r>
              <a:rPr lang="en-GB" dirty="0" err="1"/>
              <a:t>individer</a:t>
            </a:r>
            <a:r>
              <a:rPr lang="en-GB" dirty="0"/>
              <a:t> </a:t>
            </a:r>
            <a:r>
              <a:rPr lang="en-GB" dirty="0" err="1"/>
              <a:t>enspråkiga</a:t>
            </a:r>
            <a:r>
              <a:rPr lang="en-GB" dirty="0"/>
              <a:t> </a:t>
            </a:r>
            <a:r>
              <a:rPr lang="en-GB" dirty="0" err="1"/>
              <a:t>och</a:t>
            </a:r>
            <a:r>
              <a:rPr lang="en-GB" dirty="0"/>
              <a:t> </a:t>
            </a:r>
            <a:r>
              <a:rPr lang="en-GB" dirty="0" err="1"/>
              <a:t>vissa</a:t>
            </a:r>
            <a:r>
              <a:rPr lang="en-GB" dirty="0"/>
              <a:t> </a:t>
            </a:r>
            <a:r>
              <a:rPr lang="en-GB" dirty="0" err="1"/>
              <a:t>är</a:t>
            </a:r>
            <a:r>
              <a:rPr lang="en-GB" dirty="0"/>
              <a:t> </a:t>
            </a:r>
            <a:r>
              <a:rPr lang="en-GB" dirty="0" err="1"/>
              <a:t>flerspråkiga</a:t>
            </a:r>
            <a:r>
              <a:rPr lang="en-GB" b="1" dirty="0"/>
              <a:t> </a:t>
            </a:r>
            <a:r>
              <a:rPr lang="en-GB" dirty="0"/>
              <a:t>(</a:t>
            </a:r>
            <a:r>
              <a:rPr lang="en-US" dirty="0"/>
              <a:t>Council of Europe, 2014 </a:t>
            </a:r>
            <a:r>
              <a:rPr lang="en-US" dirty="0" err="1"/>
              <a:t>n.d.</a:t>
            </a:r>
            <a:r>
              <a:rPr lang="en-US" dirty="0"/>
              <a:t>)</a:t>
            </a:r>
            <a:r>
              <a:rPr lang="en-GB" dirty="0"/>
              <a:t>. </a:t>
            </a:r>
            <a:endParaRPr lang="da-DK" dirty="0"/>
          </a:p>
          <a:p>
            <a:r>
              <a:rPr lang="en-GB" dirty="0"/>
              <a:t> </a:t>
            </a:r>
            <a:endParaRPr lang="da-DK" dirty="0"/>
          </a:p>
          <a:p>
            <a:r>
              <a:rPr lang="en-US" b="1" dirty="0" err="1"/>
              <a:t>Flerspråkighet</a:t>
            </a:r>
            <a:r>
              <a:rPr lang="en-US" b="1" dirty="0"/>
              <a:t>(multilingualism</a:t>
            </a:r>
            <a:r>
              <a:rPr lang="en-US" dirty="0"/>
              <a:t>) </a:t>
            </a:r>
            <a:r>
              <a:rPr lang="en-US" dirty="0" err="1"/>
              <a:t>hänvisar</a:t>
            </a:r>
            <a:r>
              <a:rPr lang="en-US" dirty="0"/>
              <a:t> till </a:t>
            </a:r>
            <a:r>
              <a:rPr lang="en-US" dirty="0" err="1"/>
              <a:t>närvaron</a:t>
            </a:r>
            <a:r>
              <a:rPr lang="en-US" dirty="0"/>
              <a:t> </a:t>
            </a:r>
            <a:r>
              <a:rPr lang="en-US" dirty="0" err="1"/>
              <a:t>i</a:t>
            </a:r>
            <a:r>
              <a:rPr lang="en-US" dirty="0"/>
              <a:t> </a:t>
            </a:r>
            <a:r>
              <a:rPr lang="en-US" dirty="0" err="1"/>
              <a:t>en</a:t>
            </a:r>
            <a:r>
              <a:rPr lang="en-US" dirty="0"/>
              <a:t> </a:t>
            </a:r>
            <a:r>
              <a:rPr lang="en-US" dirty="0" err="1"/>
              <a:t>geografisk</a:t>
            </a:r>
            <a:r>
              <a:rPr lang="en-US" dirty="0"/>
              <a:t> </a:t>
            </a:r>
            <a:r>
              <a:rPr lang="en-US" dirty="0" err="1"/>
              <a:t>område</a:t>
            </a:r>
            <a:r>
              <a:rPr lang="en-US" dirty="0"/>
              <a:t>, </a:t>
            </a:r>
            <a:r>
              <a:rPr lang="en-US" dirty="0" err="1"/>
              <a:t>stort</a:t>
            </a:r>
            <a:r>
              <a:rPr lang="en-US" dirty="0"/>
              <a:t> </a:t>
            </a:r>
            <a:r>
              <a:rPr lang="en-US" dirty="0" err="1"/>
              <a:t>eller</a:t>
            </a:r>
            <a:r>
              <a:rPr lang="en-US" dirty="0"/>
              <a:t> </a:t>
            </a:r>
            <a:r>
              <a:rPr lang="en-US" dirty="0" err="1"/>
              <a:t>litet</a:t>
            </a:r>
            <a:r>
              <a:rPr lang="en-US" dirty="0"/>
              <a:t>, med </a:t>
            </a:r>
            <a:r>
              <a:rPr lang="en-US" dirty="0" err="1"/>
              <a:t>mer</a:t>
            </a:r>
            <a:r>
              <a:rPr lang="en-US" dirty="0"/>
              <a:t> </a:t>
            </a:r>
            <a:r>
              <a:rPr lang="en-US" dirty="0" err="1"/>
              <a:t>än</a:t>
            </a:r>
            <a:r>
              <a:rPr lang="en-US" dirty="0"/>
              <a:t> </a:t>
            </a:r>
            <a:r>
              <a:rPr lang="en-US" dirty="0" err="1"/>
              <a:t>en</a:t>
            </a:r>
            <a:r>
              <a:rPr lang="en-US" dirty="0"/>
              <a:t> “</a:t>
            </a:r>
            <a:r>
              <a:rPr lang="en-US" dirty="0" err="1"/>
              <a:t>språklig</a:t>
            </a:r>
            <a:r>
              <a:rPr lang="en-US" dirty="0"/>
              <a:t> variant” </a:t>
            </a:r>
            <a:r>
              <a:rPr lang="en-US" dirty="0" err="1"/>
              <a:t>det</a:t>
            </a:r>
            <a:r>
              <a:rPr lang="en-US" dirty="0"/>
              <a:t> </a:t>
            </a:r>
            <a:r>
              <a:rPr lang="en-US" dirty="0" err="1"/>
              <a:t>vill</a:t>
            </a:r>
            <a:r>
              <a:rPr lang="en-US" dirty="0"/>
              <a:t> </a:t>
            </a:r>
            <a:r>
              <a:rPr lang="en-US" dirty="0" err="1"/>
              <a:t>säga</a:t>
            </a:r>
            <a:r>
              <a:rPr lang="en-US" dirty="0"/>
              <a:t> </a:t>
            </a:r>
            <a:r>
              <a:rPr lang="en-US" dirty="0" err="1"/>
              <a:t>sättet</a:t>
            </a:r>
            <a:r>
              <a:rPr lang="en-US" dirty="0"/>
              <a:t> </a:t>
            </a:r>
            <a:r>
              <a:rPr lang="en-US" dirty="0" err="1"/>
              <a:t>en</a:t>
            </a:r>
            <a:r>
              <a:rPr lang="en-US" dirty="0"/>
              <a:t> social </a:t>
            </a:r>
            <a:r>
              <a:rPr lang="en-US" dirty="0" err="1"/>
              <a:t>grupp</a:t>
            </a:r>
            <a:r>
              <a:rPr lang="en-US" dirty="0"/>
              <a:t> </a:t>
            </a:r>
            <a:r>
              <a:rPr lang="en-US" dirty="0" err="1"/>
              <a:t>talar</a:t>
            </a:r>
            <a:r>
              <a:rPr lang="en-US" dirty="0"/>
              <a:t> </a:t>
            </a:r>
            <a:r>
              <a:rPr lang="en-US" dirty="0" err="1"/>
              <a:t>på</a:t>
            </a:r>
            <a:r>
              <a:rPr lang="en-US" dirty="0"/>
              <a:t> </a:t>
            </a:r>
            <a:r>
              <a:rPr lang="en-US" dirty="0" err="1"/>
              <a:t>oavsett</a:t>
            </a:r>
            <a:r>
              <a:rPr lang="en-US" dirty="0"/>
              <a:t> om </a:t>
            </a:r>
            <a:r>
              <a:rPr lang="en-US" dirty="0" err="1"/>
              <a:t>det</a:t>
            </a:r>
            <a:r>
              <a:rPr lang="en-US" dirty="0"/>
              <a:t> </a:t>
            </a:r>
            <a:r>
              <a:rPr lang="en-US" dirty="0" err="1"/>
              <a:t>är</a:t>
            </a:r>
            <a:r>
              <a:rPr lang="en-US" dirty="0"/>
              <a:t> sett </a:t>
            </a:r>
            <a:r>
              <a:rPr lang="en-US" dirty="0" err="1"/>
              <a:t>som</a:t>
            </a:r>
            <a:r>
              <a:rPr lang="en-US" dirty="0"/>
              <a:t> </a:t>
            </a:r>
            <a:r>
              <a:rPr lang="en-US" dirty="0" err="1"/>
              <a:t>ett</a:t>
            </a:r>
            <a:r>
              <a:rPr lang="en-US" dirty="0"/>
              <a:t> </a:t>
            </a:r>
            <a:r>
              <a:rPr lang="en-US" dirty="0" err="1"/>
              <a:t>formellt</a:t>
            </a:r>
            <a:r>
              <a:rPr lang="en-US" dirty="0"/>
              <a:t> </a:t>
            </a:r>
            <a:r>
              <a:rPr lang="en-US" dirty="0" err="1"/>
              <a:t>språk</a:t>
            </a:r>
            <a:r>
              <a:rPr lang="en-US" dirty="0"/>
              <a:t> </a:t>
            </a:r>
            <a:r>
              <a:rPr lang="en-US" dirty="0" err="1"/>
              <a:t>eller</a:t>
            </a:r>
            <a:r>
              <a:rPr lang="en-US" dirty="0"/>
              <a:t> </a:t>
            </a:r>
            <a:r>
              <a:rPr lang="en-US" dirty="0" err="1"/>
              <a:t>inte</a:t>
            </a:r>
            <a:r>
              <a:rPr lang="en-US" dirty="0"/>
              <a:t>; </a:t>
            </a:r>
            <a:r>
              <a:rPr lang="en-US" dirty="0" err="1"/>
              <a:t>i</a:t>
            </a:r>
            <a:r>
              <a:rPr lang="en-US" dirty="0"/>
              <a:t> </a:t>
            </a:r>
            <a:r>
              <a:rPr lang="en-US" dirty="0" err="1"/>
              <a:t>ett</a:t>
            </a:r>
            <a:r>
              <a:rPr lang="en-US" dirty="0"/>
              <a:t> </a:t>
            </a:r>
            <a:r>
              <a:rPr lang="en-US" dirty="0" err="1"/>
              <a:t>sådant</a:t>
            </a:r>
            <a:r>
              <a:rPr lang="en-US" dirty="0"/>
              <a:t> </a:t>
            </a:r>
            <a:r>
              <a:rPr lang="en-US" dirty="0" err="1"/>
              <a:t>område</a:t>
            </a:r>
            <a:r>
              <a:rPr lang="en-US" dirty="0"/>
              <a:t> </a:t>
            </a:r>
            <a:r>
              <a:rPr lang="en-US" dirty="0" err="1"/>
              <a:t>kan</a:t>
            </a:r>
            <a:r>
              <a:rPr lang="en-US" dirty="0"/>
              <a:t> </a:t>
            </a:r>
            <a:r>
              <a:rPr lang="en-US" dirty="0" err="1"/>
              <a:t>individer</a:t>
            </a:r>
            <a:r>
              <a:rPr lang="en-US" dirty="0"/>
              <a:t> </a:t>
            </a:r>
            <a:r>
              <a:rPr lang="en-US" dirty="0" err="1"/>
              <a:t>vara</a:t>
            </a:r>
            <a:r>
              <a:rPr lang="en-US" dirty="0"/>
              <a:t> </a:t>
            </a:r>
            <a:r>
              <a:rPr lang="en-US" dirty="0" err="1"/>
              <a:t>enspråkiga</a:t>
            </a:r>
            <a:r>
              <a:rPr lang="en-US" dirty="0"/>
              <a:t> </a:t>
            </a:r>
            <a:r>
              <a:rPr lang="en-US" dirty="0" err="1"/>
              <a:t>och</a:t>
            </a:r>
            <a:r>
              <a:rPr lang="en-US" dirty="0"/>
              <a:t> </a:t>
            </a:r>
            <a:r>
              <a:rPr lang="en-US" dirty="0" err="1"/>
              <a:t>endast</a:t>
            </a:r>
            <a:r>
              <a:rPr lang="en-US" dirty="0"/>
              <a:t> </a:t>
            </a:r>
            <a:r>
              <a:rPr lang="en-US" dirty="0" err="1"/>
              <a:t>tala</a:t>
            </a:r>
            <a:r>
              <a:rPr lang="en-US" dirty="0"/>
              <a:t> </a:t>
            </a:r>
            <a:r>
              <a:rPr lang="en-US" dirty="0" err="1"/>
              <a:t>sina</a:t>
            </a:r>
            <a:r>
              <a:rPr lang="en-US" dirty="0"/>
              <a:t> variant </a:t>
            </a:r>
            <a:r>
              <a:rPr lang="en-US" dirty="0" err="1"/>
              <a:t>av</a:t>
            </a:r>
            <a:r>
              <a:rPr lang="en-US" dirty="0"/>
              <a:t> </a:t>
            </a:r>
            <a:r>
              <a:rPr lang="en-US" dirty="0" err="1"/>
              <a:t>språket</a:t>
            </a:r>
            <a:r>
              <a:rPr lang="en-US" dirty="0"/>
              <a:t> </a:t>
            </a:r>
            <a:r>
              <a:rPr lang="en-GB" dirty="0"/>
              <a:t>(</a:t>
            </a:r>
            <a:r>
              <a:rPr lang="en-US" dirty="0"/>
              <a:t>Council of Europe, 2014 </a:t>
            </a:r>
            <a:r>
              <a:rPr lang="en-US" dirty="0" err="1"/>
              <a:t>n.d.</a:t>
            </a:r>
            <a:r>
              <a:rPr lang="en-US" dirty="0"/>
              <a:t>)</a:t>
            </a:r>
            <a:r>
              <a:rPr lang="en-GB" dirty="0"/>
              <a:t>.</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4A19372E-1B85-8646-8DA6-BCF5D8A18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55398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da-DK" sz="2400" b="1" dirty="0">
                <a:latin typeface="Avenir Roman" panose="02000503020000020003" pitchFamily="2" charset="0"/>
              </a:rPr>
              <a:t>De allmänna diskussionsfrågorna</a:t>
            </a:r>
          </a:p>
        </p:txBody>
      </p:sp>
      <p:sp>
        <p:nvSpPr>
          <p:cNvPr id="5" name="Tekstfelt 4">
            <a:extLst>
              <a:ext uri="{FF2B5EF4-FFF2-40B4-BE49-F238E27FC236}">
                <a16:creationId xmlns:a16="http://schemas.microsoft.com/office/drawing/2014/main" id="{6D6BA6BC-5043-9B45-A94D-08322FD0C020}"/>
              </a:ext>
            </a:extLst>
          </p:cNvPr>
          <p:cNvSpPr txBox="1"/>
          <p:nvPr/>
        </p:nvSpPr>
        <p:spPr>
          <a:xfrm>
            <a:off x="1004047" y="2088777"/>
            <a:ext cx="9514990" cy="2862322"/>
          </a:xfrm>
          <a:prstGeom prst="rect">
            <a:avLst/>
          </a:prstGeom>
          <a:noFill/>
        </p:spPr>
        <p:txBody>
          <a:bodyPr wrap="square" rtlCol="0">
            <a:spAutoFit/>
          </a:bodyPr>
          <a:lstStyle/>
          <a:p>
            <a:pPr marL="342900" lvl="0" indent="-342900">
              <a:buFont typeface="+mj-lt"/>
              <a:buAutoNum type="arabicPeriod"/>
            </a:pPr>
            <a:r>
              <a:rPr lang="en-US" dirty="0" err="1"/>
              <a:t>Hur</a:t>
            </a:r>
            <a:r>
              <a:rPr lang="en-US" dirty="0"/>
              <a:t> </a:t>
            </a:r>
            <a:r>
              <a:rPr lang="en-US" dirty="0" err="1"/>
              <a:t>kan</a:t>
            </a:r>
            <a:r>
              <a:rPr lang="en-US" dirty="0"/>
              <a:t> </a:t>
            </a:r>
            <a:r>
              <a:rPr lang="en-US" dirty="0" err="1"/>
              <a:t>alla</a:t>
            </a:r>
            <a:r>
              <a:rPr lang="en-US" dirty="0"/>
              <a:t> </a:t>
            </a:r>
            <a:r>
              <a:rPr lang="en-US" dirty="0" err="1"/>
              <a:t>studenters</a:t>
            </a:r>
            <a:r>
              <a:rPr lang="en-US" dirty="0"/>
              <a:t> </a:t>
            </a:r>
            <a:r>
              <a:rPr lang="en-US" dirty="0" err="1"/>
              <a:t>språkliga</a:t>
            </a:r>
            <a:r>
              <a:rPr lang="en-US" dirty="0"/>
              <a:t> </a:t>
            </a:r>
            <a:r>
              <a:rPr lang="en-US" dirty="0" err="1"/>
              <a:t>resurser</a:t>
            </a:r>
            <a:r>
              <a:rPr lang="en-US" dirty="0"/>
              <a:t> </a:t>
            </a:r>
            <a:r>
              <a:rPr lang="en-US" dirty="0" err="1"/>
              <a:t>stödja</a:t>
            </a:r>
            <a:r>
              <a:rPr lang="en-US" dirty="0"/>
              <a:t> </a:t>
            </a:r>
            <a:r>
              <a:rPr lang="en-US" dirty="0" err="1"/>
              <a:t>det</a:t>
            </a:r>
            <a:r>
              <a:rPr lang="en-US" dirty="0"/>
              <a:t> </a:t>
            </a:r>
            <a:r>
              <a:rPr lang="en-US" dirty="0" err="1"/>
              <a:t>barnen</a:t>
            </a:r>
            <a:r>
              <a:rPr lang="en-US" dirty="0"/>
              <a:t> </a:t>
            </a:r>
            <a:r>
              <a:rPr lang="en-US" dirty="0" err="1"/>
              <a:t>lär</a:t>
            </a:r>
            <a:r>
              <a:rPr lang="en-US" dirty="0"/>
              <a:t> sig under </a:t>
            </a:r>
            <a:r>
              <a:rPr lang="en-US" dirty="0" err="1"/>
              <a:t>det</a:t>
            </a:r>
            <a:r>
              <a:rPr lang="en-US" dirty="0"/>
              <a:t> </a:t>
            </a:r>
            <a:r>
              <a:rPr lang="en-US" dirty="0" err="1"/>
              <a:t>första</a:t>
            </a:r>
            <a:r>
              <a:rPr lang="en-US" dirty="0"/>
              <a:t> </a:t>
            </a:r>
            <a:r>
              <a:rPr lang="en-US" dirty="0" err="1"/>
              <a:t>året</a:t>
            </a:r>
            <a:r>
              <a:rPr lang="en-US" dirty="0"/>
              <a:t> </a:t>
            </a:r>
            <a:r>
              <a:rPr lang="en-US" dirty="0" err="1"/>
              <a:t>av</a:t>
            </a:r>
            <a:r>
              <a:rPr lang="en-US" dirty="0"/>
              <a:t> </a:t>
            </a:r>
            <a:r>
              <a:rPr lang="en-US" dirty="0" err="1"/>
              <a:t>engelskaundervisning</a:t>
            </a:r>
            <a:r>
              <a:rPr lang="en-US" dirty="0"/>
              <a:t>? </a:t>
            </a:r>
            <a:r>
              <a:rPr lang="en-US" dirty="0" err="1"/>
              <a:t>Kan</a:t>
            </a:r>
            <a:r>
              <a:rPr lang="en-US" dirty="0"/>
              <a:t> barn </a:t>
            </a:r>
            <a:r>
              <a:rPr lang="en-US" dirty="0" err="1"/>
              <a:t>som</a:t>
            </a:r>
            <a:r>
              <a:rPr lang="en-US" dirty="0"/>
              <a:t> </a:t>
            </a:r>
            <a:r>
              <a:rPr lang="en-US" dirty="0" err="1"/>
              <a:t>redan</a:t>
            </a:r>
            <a:r>
              <a:rPr lang="en-US" dirty="0"/>
              <a:t> </a:t>
            </a:r>
            <a:r>
              <a:rPr lang="en-US" dirty="0" err="1"/>
              <a:t>behärskar</a:t>
            </a:r>
            <a:r>
              <a:rPr lang="en-US" dirty="0"/>
              <a:t> </a:t>
            </a:r>
            <a:r>
              <a:rPr lang="en-US" dirty="0" err="1"/>
              <a:t>flera</a:t>
            </a:r>
            <a:r>
              <a:rPr lang="en-US" dirty="0"/>
              <a:t> </a:t>
            </a:r>
            <a:r>
              <a:rPr lang="en-US" dirty="0" err="1"/>
              <a:t>språk</a:t>
            </a:r>
            <a:r>
              <a:rPr lang="en-US" dirty="0"/>
              <a:t>  </a:t>
            </a:r>
            <a:r>
              <a:rPr lang="en-US" dirty="0" err="1"/>
              <a:t>hantera</a:t>
            </a:r>
            <a:r>
              <a:rPr lang="en-US" dirty="0"/>
              <a:t> </a:t>
            </a:r>
            <a:r>
              <a:rPr lang="en-US" dirty="0" err="1"/>
              <a:t>främmandespråkundervisning</a:t>
            </a:r>
            <a:r>
              <a:rPr lang="en-US" dirty="0"/>
              <a:t>? </a:t>
            </a:r>
          </a:p>
          <a:p>
            <a:pPr marL="342900" indent="-342900">
              <a:buFont typeface="+mj-lt"/>
              <a:buAutoNum type="arabicPeriod"/>
            </a:pPr>
            <a:r>
              <a:rPr lang="en-US" dirty="0" err="1"/>
              <a:t>Hur</a:t>
            </a:r>
            <a:r>
              <a:rPr lang="en-US" dirty="0"/>
              <a:t> </a:t>
            </a:r>
            <a:r>
              <a:rPr lang="en-US" dirty="0" err="1"/>
              <a:t>borde</a:t>
            </a:r>
            <a:r>
              <a:rPr lang="en-US" dirty="0"/>
              <a:t> </a:t>
            </a:r>
            <a:r>
              <a:rPr lang="en-US" dirty="0" err="1"/>
              <a:t>balansen</a:t>
            </a:r>
            <a:r>
              <a:rPr lang="en-US" dirty="0"/>
              <a:t> </a:t>
            </a:r>
            <a:r>
              <a:rPr lang="en-US" dirty="0" err="1"/>
              <a:t>mellan</a:t>
            </a:r>
            <a:r>
              <a:rPr lang="en-US" dirty="0"/>
              <a:t> </a:t>
            </a:r>
            <a:r>
              <a:rPr lang="en-US" dirty="0" err="1"/>
              <a:t>första</a:t>
            </a:r>
            <a:r>
              <a:rPr lang="en-US" dirty="0"/>
              <a:t>- </a:t>
            </a:r>
            <a:r>
              <a:rPr lang="en-US" dirty="0" err="1"/>
              <a:t>och</a:t>
            </a:r>
            <a:r>
              <a:rPr lang="en-US" dirty="0"/>
              <a:t> </a:t>
            </a:r>
            <a:r>
              <a:rPr lang="en-US" dirty="0" err="1"/>
              <a:t>andraspråksanvändningen</a:t>
            </a:r>
            <a:r>
              <a:rPr lang="en-US" dirty="0"/>
              <a:t> </a:t>
            </a:r>
            <a:r>
              <a:rPr lang="en-US" dirty="0" err="1"/>
              <a:t>i</a:t>
            </a:r>
            <a:r>
              <a:rPr lang="en-US" dirty="0"/>
              <a:t> </a:t>
            </a:r>
            <a:r>
              <a:rPr lang="en-US" dirty="0" err="1"/>
              <a:t>klassrummet</a:t>
            </a:r>
            <a:r>
              <a:rPr lang="en-US" dirty="0"/>
              <a:t> </a:t>
            </a:r>
            <a:r>
              <a:rPr lang="en-US" dirty="0" err="1"/>
              <a:t>vara</a:t>
            </a:r>
            <a:r>
              <a:rPr lang="en-US" dirty="0"/>
              <a:t>? </a:t>
            </a:r>
            <a:r>
              <a:rPr lang="en-US" dirty="0" err="1"/>
              <a:t>För</a:t>
            </a:r>
            <a:r>
              <a:rPr lang="en-US" dirty="0"/>
              <a:t> </a:t>
            </a:r>
            <a:r>
              <a:rPr lang="en-US" dirty="0" err="1"/>
              <a:t>lärare</a:t>
            </a:r>
            <a:r>
              <a:rPr lang="en-US" dirty="0"/>
              <a:t>? </a:t>
            </a:r>
            <a:r>
              <a:rPr lang="en-US" dirty="0" err="1"/>
              <a:t>För</a:t>
            </a:r>
            <a:r>
              <a:rPr lang="en-US" dirty="0"/>
              <a:t> </a:t>
            </a:r>
            <a:r>
              <a:rPr lang="en-US" dirty="0" err="1"/>
              <a:t>studenter</a:t>
            </a:r>
            <a:r>
              <a:rPr lang="en-US" dirty="0"/>
              <a:t>? </a:t>
            </a:r>
          </a:p>
          <a:p>
            <a:pPr marL="342900" indent="-342900">
              <a:buFont typeface="+mj-lt"/>
              <a:buAutoNum type="arabicPeriod"/>
            </a:pPr>
            <a:r>
              <a:rPr lang="en-US" dirty="0" err="1"/>
              <a:t>Hur</a:t>
            </a:r>
            <a:r>
              <a:rPr lang="en-US" dirty="0"/>
              <a:t> </a:t>
            </a:r>
            <a:r>
              <a:rPr lang="en-US" dirty="0" err="1"/>
              <a:t>mycket</a:t>
            </a:r>
            <a:r>
              <a:rPr lang="en-US" dirty="0"/>
              <a:t> </a:t>
            </a:r>
            <a:r>
              <a:rPr lang="en-US" dirty="0" err="1"/>
              <a:t>muntligt</a:t>
            </a:r>
            <a:r>
              <a:rPr lang="en-US" dirty="0"/>
              <a:t> </a:t>
            </a:r>
            <a:r>
              <a:rPr lang="en-US" dirty="0" err="1"/>
              <a:t>deltagande</a:t>
            </a:r>
            <a:r>
              <a:rPr lang="en-US" dirty="0"/>
              <a:t> </a:t>
            </a:r>
            <a:r>
              <a:rPr lang="en-US" dirty="0" err="1"/>
              <a:t>bör</a:t>
            </a:r>
            <a:r>
              <a:rPr lang="en-US" dirty="0"/>
              <a:t> </a:t>
            </a:r>
            <a:r>
              <a:rPr lang="en-US" dirty="0" err="1"/>
              <a:t>lärare</a:t>
            </a:r>
            <a:r>
              <a:rPr lang="en-US" dirty="0"/>
              <a:t> </a:t>
            </a:r>
            <a:r>
              <a:rPr lang="en-US" dirty="0" err="1"/>
              <a:t>uppmuntra</a:t>
            </a:r>
            <a:r>
              <a:rPr lang="en-US" dirty="0"/>
              <a:t>/</a:t>
            </a:r>
            <a:r>
              <a:rPr lang="en-US" dirty="0" err="1"/>
              <a:t>kräva</a:t>
            </a:r>
            <a:r>
              <a:rPr lang="en-US" dirty="0"/>
              <a:t>? </a:t>
            </a:r>
            <a:r>
              <a:rPr lang="en-US" dirty="0" err="1"/>
              <a:t>På</a:t>
            </a:r>
            <a:r>
              <a:rPr lang="en-US" dirty="0"/>
              <a:t> </a:t>
            </a:r>
            <a:r>
              <a:rPr lang="en-US" dirty="0" err="1"/>
              <a:t>vilket</a:t>
            </a:r>
            <a:r>
              <a:rPr lang="en-US" dirty="0"/>
              <a:t> </a:t>
            </a:r>
            <a:r>
              <a:rPr lang="en-US" dirty="0" err="1"/>
              <a:t>språk</a:t>
            </a:r>
            <a:r>
              <a:rPr lang="en-US" dirty="0"/>
              <a:t>?</a:t>
            </a:r>
          </a:p>
          <a:p>
            <a:pPr marL="342900" indent="-342900">
              <a:buFont typeface="+mj-lt"/>
              <a:buAutoNum type="arabicPeriod"/>
            </a:pPr>
            <a:r>
              <a:rPr lang="en-US" dirty="0" err="1"/>
              <a:t>Hur</a:t>
            </a:r>
            <a:r>
              <a:rPr lang="en-US" dirty="0"/>
              <a:t> </a:t>
            </a:r>
            <a:r>
              <a:rPr lang="en-US" dirty="0" err="1"/>
              <a:t>bör</a:t>
            </a:r>
            <a:r>
              <a:rPr lang="en-US" dirty="0"/>
              <a:t> </a:t>
            </a:r>
            <a:r>
              <a:rPr lang="en-US" dirty="0" err="1"/>
              <a:t>främmandespråk</a:t>
            </a:r>
            <a:r>
              <a:rPr lang="en-US" dirty="0"/>
              <a:t> </a:t>
            </a:r>
            <a:r>
              <a:rPr lang="en-US" dirty="0" err="1"/>
              <a:t>i</a:t>
            </a:r>
            <a:r>
              <a:rPr lang="en-US" dirty="0"/>
              <a:t> </a:t>
            </a:r>
            <a:r>
              <a:rPr lang="en-US" dirty="0" err="1"/>
              <a:t>skrift</a:t>
            </a:r>
            <a:r>
              <a:rPr lang="en-US" dirty="0"/>
              <a:t> </a:t>
            </a:r>
            <a:r>
              <a:rPr lang="en-US" dirty="0" err="1"/>
              <a:t>inkluderas</a:t>
            </a:r>
            <a:r>
              <a:rPr lang="en-US" dirty="0"/>
              <a:t> </a:t>
            </a:r>
            <a:r>
              <a:rPr lang="en-US" dirty="0" err="1"/>
              <a:t>i</a:t>
            </a:r>
            <a:r>
              <a:rPr lang="en-US" dirty="0"/>
              <a:t> </a:t>
            </a:r>
            <a:r>
              <a:rPr lang="en-US" dirty="0" err="1"/>
              <a:t>språkundervisningen</a:t>
            </a:r>
            <a:r>
              <a:rPr lang="en-US" dirty="0"/>
              <a:t>? </a:t>
            </a:r>
            <a:r>
              <a:rPr lang="en-US" dirty="0" err="1"/>
              <a:t>Hur</a:t>
            </a:r>
            <a:r>
              <a:rPr lang="en-US" dirty="0"/>
              <a:t> </a:t>
            </a:r>
            <a:r>
              <a:rPr lang="en-US" dirty="0" err="1"/>
              <a:t>skiljer</a:t>
            </a:r>
            <a:r>
              <a:rPr lang="en-US" dirty="0"/>
              <a:t> </a:t>
            </a:r>
            <a:r>
              <a:rPr lang="en-US" dirty="0" err="1"/>
              <a:t>det</a:t>
            </a:r>
            <a:r>
              <a:rPr lang="en-US" dirty="0"/>
              <a:t> sig </a:t>
            </a:r>
            <a:r>
              <a:rPr lang="en-US" dirty="0" err="1"/>
              <a:t>för</a:t>
            </a:r>
            <a:r>
              <a:rPr lang="en-US" dirty="0"/>
              <a:t> 6-7 </a:t>
            </a:r>
            <a:r>
              <a:rPr lang="en-US" dirty="0" err="1"/>
              <a:t>åringar</a:t>
            </a:r>
            <a:r>
              <a:rPr lang="en-US" dirty="0"/>
              <a:t> </a:t>
            </a:r>
            <a:r>
              <a:rPr lang="en-US" dirty="0" err="1"/>
              <a:t>kontra</a:t>
            </a:r>
            <a:r>
              <a:rPr lang="en-US" dirty="0"/>
              <a:t> 11-12 </a:t>
            </a:r>
            <a:r>
              <a:rPr lang="en-US" dirty="0" err="1"/>
              <a:t>åringar</a:t>
            </a:r>
            <a:r>
              <a:rPr lang="en-US" dirty="0"/>
              <a:t>? </a:t>
            </a:r>
            <a:r>
              <a:rPr lang="en-US" dirty="0" err="1"/>
              <a:t>Varför</a:t>
            </a:r>
            <a:r>
              <a:rPr lang="en-US" dirty="0"/>
              <a:t>?</a:t>
            </a:r>
            <a:endParaRPr lang="da-DK" dirty="0"/>
          </a:p>
          <a:p>
            <a:endParaRPr lang="da-DK" dirty="0"/>
          </a:p>
          <a:p>
            <a:pPr lvl="0"/>
            <a:endParaRPr lang="da-DK" dirty="0"/>
          </a:p>
        </p:txBody>
      </p:sp>
      <p:pic>
        <p:nvPicPr>
          <p:cNvPr id="6" name="Billede 5">
            <a:extLst>
              <a:ext uri="{FF2B5EF4-FFF2-40B4-BE49-F238E27FC236}">
                <a16:creationId xmlns:a16="http://schemas.microsoft.com/office/drawing/2014/main" id="{81602CA8-848C-8749-A3E4-B9056A919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146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49166" y="1171123"/>
            <a:ext cx="10454734" cy="1569660"/>
          </a:xfrm>
          <a:prstGeom prst="rect">
            <a:avLst/>
          </a:prstGeom>
          <a:noFill/>
        </p:spPr>
        <p:txBody>
          <a:bodyPr wrap="square" rtlCol="0">
            <a:spAutoFit/>
          </a:bodyPr>
          <a:lstStyle/>
          <a:p>
            <a:pPr lvl="0"/>
            <a:r>
              <a:rPr lang="da-DK" sz="2400" b="1" dirty="0">
                <a:latin typeface="Avenir Roman" panose="02000503020000020003" pitchFamily="2" charset="0"/>
              </a:rPr>
              <a:t>Fallexempel:</a:t>
            </a:r>
            <a:r>
              <a:rPr lang="da-DK" sz="2400" dirty="0">
                <a:latin typeface="Avenir Roman" panose="02000503020000020003" pitchFamily="2" charset="0"/>
              </a:rPr>
              <a:t> ”</a:t>
            </a:r>
            <a:r>
              <a:rPr lang="en-US" sz="2400" dirty="0" err="1"/>
              <a:t>Hur</a:t>
            </a:r>
            <a:r>
              <a:rPr lang="en-US" sz="2400" dirty="0"/>
              <a:t> </a:t>
            </a:r>
            <a:r>
              <a:rPr lang="en-US" sz="2400" dirty="0" err="1"/>
              <a:t>kan</a:t>
            </a:r>
            <a:r>
              <a:rPr lang="en-US" sz="2400" dirty="0"/>
              <a:t> </a:t>
            </a:r>
            <a:r>
              <a:rPr lang="en-US" sz="2400" dirty="0" err="1"/>
              <a:t>alla</a:t>
            </a:r>
            <a:r>
              <a:rPr lang="en-US" sz="2400" dirty="0"/>
              <a:t> </a:t>
            </a:r>
            <a:r>
              <a:rPr lang="en-US" sz="2400" dirty="0" err="1"/>
              <a:t>studenters</a:t>
            </a:r>
            <a:r>
              <a:rPr lang="en-US" sz="2400" dirty="0"/>
              <a:t> </a:t>
            </a:r>
            <a:r>
              <a:rPr lang="en-US" sz="2400" dirty="0" err="1"/>
              <a:t>språkliga</a:t>
            </a:r>
            <a:r>
              <a:rPr lang="en-US" sz="2400" dirty="0"/>
              <a:t> </a:t>
            </a:r>
            <a:r>
              <a:rPr lang="en-US" sz="2400" dirty="0" err="1"/>
              <a:t>resurser</a:t>
            </a:r>
            <a:r>
              <a:rPr lang="en-US" sz="2400" dirty="0"/>
              <a:t> </a:t>
            </a:r>
            <a:r>
              <a:rPr lang="en-US" sz="2400" dirty="0" err="1"/>
              <a:t>stödja</a:t>
            </a:r>
            <a:r>
              <a:rPr lang="en-US" sz="2400" dirty="0"/>
              <a:t> </a:t>
            </a:r>
            <a:r>
              <a:rPr lang="en-US" sz="2400" dirty="0" err="1"/>
              <a:t>det</a:t>
            </a:r>
            <a:r>
              <a:rPr lang="en-US" sz="2400" dirty="0"/>
              <a:t> </a:t>
            </a:r>
            <a:r>
              <a:rPr lang="en-US" sz="2400" dirty="0" err="1"/>
              <a:t>barnen</a:t>
            </a:r>
            <a:r>
              <a:rPr lang="en-US" sz="2400" dirty="0"/>
              <a:t> </a:t>
            </a:r>
            <a:r>
              <a:rPr lang="en-US" sz="2400" dirty="0" err="1"/>
              <a:t>lär</a:t>
            </a:r>
            <a:r>
              <a:rPr lang="en-US" sz="2400" dirty="0"/>
              <a:t> sig under </a:t>
            </a:r>
            <a:r>
              <a:rPr lang="en-US" sz="2400" dirty="0" err="1"/>
              <a:t>det</a:t>
            </a:r>
            <a:r>
              <a:rPr lang="en-US" sz="2400" dirty="0"/>
              <a:t> </a:t>
            </a:r>
            <a:r>
              <a:rPr lang="en-US" sz="2400" dirty="0" err="1"/>
              <a:t>första</a:t>
            </a:r>
            <a:r>
              <a:rPr lang="en-US" sz="2400" dirty="0"/>
              <a:t> </a:t>
            </a:r>
            <a:r>
              <a:rPr lang="en-US" sz="2400" dirty="0" err="1"/>
              <a:t>året</a:t>
            </a:r>
            <a:r>
              <a:rPr lang="en-US" sz="2400" dirty="0"/>
              <a:t> </a:t>
            </a:r>
            <a:r>
              <a:rPr lang="en-US" sz="2400" dirty="0" err="1"/>
              <a:t>av</a:t>
            </a:r>
            <a:r>
              <a:rPr lang="en-US" sz="2400" dirty="0"/>
              <a:t> </a:t>
            </a:r>
            <a:r>
              <a:rPr lang="en-US" sz="2400" dirty="0" err="1"/>
              <a:t>engelskaundervisning</a:t>
            </a:r>
            <a:r>
              <a:rPr lang="en-US" sz="2400" dirty="0"/>
              <a:t>? </a:t>
            </a:r>
            <a:r>
              <a:rPr lang="en-US" sz="2400" dirty="0" err="1"/>
              <a:t>Kan</a:t>
            </a:r>
            <a:r>
              <a:rPr lang="en-US" sz="2400" dirty="0"/>
              <a:t> barn </a:t>
            </a:r>
            <a:r>
              <a:rPr lang="en-US" sz="2400" dirty="0" err="1"/>
              <a:t>som</a:t>
            </a:r>
            <a:r>
              <a:rPr lang="en-US" sz="2400" dirty="0"/>
              <a:t> </a:t>
            </a:r>
            <a:r>
              <a:rPr lang="en-US" sz="2400" dirty="0" err="1"/>
              <a:t>redan</a:t>
            </a:r>
            <a:r>
              <a:rPr lang="en-US" sz="2400" dirty="0"/>
              <a:t> </a:t>
            </a:r>
            <a:r>
              <a:rPr lang="en-US" sz="2400" dirty="0" err="1"/>
              <a:t>behärskar</a:t>
            </a:r>
            <a:r>
              <a:rPr lang="en-US" sz="2400" dirty="0"/>
              <a:t> </a:t>
            </a:r>
            <a:r>
              <a:rPr lang="en-US" sz="2400" dirty="0" err="1"/>
              <a:t>flera</a:t>
            </a:r>
            <a:r>
              <a:rPr lang="en-US" sz="2400" dirty="0"/>
              <a:t> </a:t>
            </a:r>
            <a:r>
              <a:rPr lang="en-US" sz="2400" dirty="0" err="1"/>
              <a:t>språk</a:t>
            </a:r>
            <a:r>
              <a:rPr lang="en-US" sz="2400" dirty="0"/>
              <a:t>  </a:t>
            </a:r>
            <a:r>
              <a:rPr lang="en-US" sz="2400" dirty="0" err="1"/>
              <a:t>hantera</a:t>
            </a:r>
            <a:r>
              <a:rPr lang="en-US" sz="2400" dirty="0"/>
              <a:t> </a:t>
            </a:r>
            <a:r>
              <a:rPr lang="en-US" sz="2400" dirty="0" err="1"/>
              <a:t>främmandespråkundervisning</a:t>
            </a:r>
            <a:r>
              <a:rPr lang="en-US" sz="2400" dirty="0"/>
              <a:t>?“</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49166" y="2502568"/>
            <a:ext cx="10570143" cy="4247317"/>
          </a:xfrm>
          <a:prstGeom prst="rect">
            <a:avLst/>
          </a:prstGeom>
          <a:noFill/>
        </p:spPr>
        <p:txBody>
          <a:bodyPr wrap="square" rtlCol="0">
            <a:spAutoFit/>
          </a:bodyPr>
          <a:lstStyle/>
          <a:p>
            <a:pPr>
              <a:lnSpc>
                <a:spcPct val="150000"/>
              </a:lnSpc>
            </a:pPr>
            <a:r>
              <a:rPr lang="en-US" i="1" dirty="0" err="1"/>
              <a:t>Läraren</a:t>
            </a:r>
            <a:r>
              <a:rPr lang="en-US" i="1" dirty="0"/>
              <a:t> </a:t>
            </a:r>
            <a:r>
              <a:rPr lang="en-US" i="1" dirty="0" err="1"/>
              <a:t>visar</a:t>
            </a:r>
            <a:r>
              <a:rPr lang="en-US" i="1" dirty="0"/>
              <a:t> </a:t>
            </a:r>
            <a:r>
              <a:rPr lang="en-US" i="1" dirty="0" err="1"/>
              <a:t>studenterna</a:t>
            </a:r>
            <a:r>
              <a:rPr lang="en-US" i="1" dirty="0"/>
              <a:t> </a:t>
            </a:r>
            <a:r>
              <a:rPr lang="en-US" i="1" dirty="0" err="1"/>
              <a:t>framsidan</a:t>
            </a:r>
            <a:r>
              <a:rPr lang="en-US" i="1" dirty="0"/>
              <a:t> </a:t>
            </a:r>
            <a:r>
              <a:rPr lang="en-US" i="1" dirty="0" err="1"/>
              <a:t>av</a:t>
            </a:r>
            <a:r>
              <a:rPr lang="en-US" i="1" dirty="0"/>
              <a:t> </a:t>
            </a:r>
            <a:r>
              <a:rPr lang="en-US" i="1" dirty="0" err="1"/>
              <a:t>sagoboken</a:t>
            </a:r>
            <a:r>
              <a:rPr lang="en-US" i="1" dirty="0"/>
              <a:t> “</a:t>
            </a:r>
            <a:r>
              <a:rPr lang="en-US" i="1" dirty="0" err="1"/>
              <a:t>Gruffalon</a:t>
            </a:r>
            <a:r>
              <a:rPr lang="en-US" i="1" dirty="0"/>
              <a:t>” ¨</a:t>
            </a:r>
            <a:r>
              <a:rPr lang="en-US" i="1" dirty="0" err="1"/>
              <a:t>på</a:t>
            </a:r>
            <a:r>
              <a:rPr lang="en-US" i="1" dirty="0"/>
              <a:t> </a:t>
            </a:r>
            <a:r>
              <a:rPr lang="en-US" i="1" dirty="0" err="1"/>
              <a:t>olika</a:t>
            </a:r>
            <a:r>
              <a:rPr lang="en-US" i="1" dirty="0"/>
              <a:t> </a:t>
            </a:r>
            <a:r>
              <a:rPr lang="en-US" i="1" dirty="0" err="1"/>
              <a:t>språk</a:t>
            </a:r>
            <a:r>
              <a:rPr lang="en-US" i="1" dirty="0"/>
              <a:t> </a:t>
            </a:r>
            <a:r>
              <a:rPr lang="en-US" i="1" dirty="0" err="1"/>
              <a:t>på</a:t>
            </a:r>
            <a:r>
              <a:rPr lang="en-US" i="1" dirty="0"/>
              <a:t> </a:t>
            </a:r>
            <a:r>
              <a:rPr lang="en-US" i="1" dirty="0" err="1"/>
              <a:t>whiteboarden</a:t>
            </a:r>
            <a:r>
              <a:rPr lang="en-US" i="1" dirty="0"/>
              <a:t>. </a:t>
            </a:r>
            <a:r>
              <a:rPr lang="en-US" i="1" dirty="0" err="1"/>
              <a:t>En</a:t>
            </a:r>
            <a:r>
              <a:rPr lang="en-US" i="1" dirty="0"/>
              <a:t> </a:t>
            </a:r>
            <a:r>
              <a:rPr lang="en-US" i="1" dirty="0" err="1"/>
              <a:t>elev</a:t>
            </a:r>
            <a:r>
              <a:rPr lang="en-US" i="1" dirty="0"/>
              <a:t> </a:t>
            </a:r>
            <a:r>
              <a:rPr lang="en-US" i="1" dirty="0" err="1"/>
              <a:t>uppmärksammar</a:t>
            </a:r>
            <a:r>
              <a:rPr lang="en-US" i="1" dirty="0"/>
              <a:t> den </a:t>
            </a:r>
            <a:r>
              <a:rPr lang="en-US" i="1" dirty="0" err="1"/>
              <a:t>spanska</a:t>
            </a:r>
            <a:r>
              <a:rPr lang="en-US" i="1" dirty="0"/>
              <a:t> </a:t>
            </a:r>
            <a:r>
              <a:rPr lang="en-US" i="1" dirty="0" err="1"/>
              <a:t>versionen</a:t>
            </a:r>
            <a:r>
              <a:rPr lang="en-US" i="1" dirty="0"/>
              <a:t>, </a:t>
            </a:r>
            <a:r>
              <a:rPr lang="en-US" i="1" dirty="0" err="1"/>
              <a:t>han</a:t>
            </a:r>
            <a:r>
              <a:rPr lang="en-US" i="1" dirty="0"/>
              <a:t> </a:t>
            </a:r>
            <a:r>
              <a:rPr lang="en-US" i="1" dirty="0" err="1"/>
              <a:t>pekar</a:t>
            </a:r>
            <a:r>
              <a:rPr lang="en-US" i="1" dirty="0"/>
              <a:t> </a:t>
            </a:r>
            <a:r>
              <a:rPr lang="en-US" i="1" dirty="0" err="1"/>
              <a:t>ut</a:t>
            </a:r>
            <a:r>
              <a:rPr lang="en-US" i="1" dirty="0"/>
              <a:t> </a:t>
            </a:r>
            <a:r>
              <a:rPr lang="en-US" i="1" dirty="0" err="1"/>
              <a:t>det</a:t>
            </a:r>
            <a:r>
              <a:rPr lang="en-US" i="1" dirty="0"/>
              <a:t> </a:t>
            </a:r>
            <a:r>
              <a:rPr lang="en-US" i="1" dirty="0" err="1"/>
              <a:t>spanska</a:t>
            </a:r>
            <a:r>
              <a:rPr lang="en-US" i="1" dirty="0"/>
              <a:t> </a:t>
            </a:r>
            <a:r>
              <a:rPr lang="en-US" i="1" dirty="0" err="1"/>
              <a:t>bokomslaget</a:t>
            </a:r>
            <a:r>
              <a:rPr lang="en-US" i="1" dirty="0"/>
              <a:t>, </a:t>
            </a:r>
            <a:r>
              <a:rPr lang="en-US" i="1" dirty="0" err="1"/>
              <a:t>och</a:t>
            </a:r>
            <a:r>
              <a:rPr lang="en-US" i="1" dirty="0"/>
              <a:t> </a:t>
            </a:r>
            <a:r>
              <a:rPr lang="en-US" i="1" dirty="0" err="1"/>
              <a:t>uttalar</a:t>
            </a:r>
            <a:r>
              <a:rPr lang="en-US" i="1" dirty="0"/>
              <a:t> </a:t>
            </a:r>
            <a:r>
              <a:rPr lang="en-US" i="1" dirty="0" err="1"/>
              <a:t>namnet</a:t>
            </a:r>
            <a:r>
              <a:rPr lang="en-US" i="1" dirty="0"/>
              <a:t> </a:t>
            </a:r>
            <a:r>
              <a:rPr lang="en-US" i="1" dirty="0" err="1"/>
              <a:t>på</a:t>
            </a:r>
            <a:r>
              <a:rPr lang="en-US" i="1" dirty="0"/>
              <a:t> </a:t>
            </a:r>
            <a:r>
              <a:rPr lang="en-US" i="1" dirty="0" err="1"/>
              <a:t>Gruffalon</a:t>
            </a:r>
            <a:r>
              <a:rPr lang="en-US" i="1" dirty="0"/>
              <a:t> </a:t>
            </a:r>
            <a:r>
              <a:rPr lang="en-US" i="1" dirty="0" err="1"/>
              <a:t>på</a:t>
            </a:r>
            <a:r>
              <a:rPr lang="en-US" i="1" dirty="0"/>
              <a:t> </a:t>
            </a:r>
            <a:r>
              <a:rPr lang="en-US" i="1" dirty="0" err="1"/>
              <a:t>spanska</a:t>
            </a:r>
            <a:r>
              <a:rPr lang="en-US" i="1" dirty="0"/>
              <a:t>. </a:t>
            </a:r>
            <a:r>
              <a:rPr lang="en-US" i="1" dirty="0" err="1"/>
              <a:t>En</a:t>
            </a:r>
            <a:r>
              <a:rPr lang="en-US" i="1" dirty="0"/>
              <a:t> </a:t>
            </a:r>
            <a:r>
              <a:rPr lang="en-US" i="1" dirty="0" err="1"/>
              <a:t>annan</a:t>
            </a:r>
            <a:r>
              <a:rPr lang="en-US" i="1" dirty="0"/>
              <a:t> </a:t>
            </a:r>
            <a:r>
              <a:rPr lang="en-US" i="1" dirty="0" err="1"/>
              <a:t>elev</a:t>
            </a:r>
            <a:r>
              <a:rPr lang="en-US" i="1" dirty="0"/>
              <a:t> </a:t>
            </a:r>
            <a:r>
              <a:rPr lang="en-US" i="1" dirty="0" err="1"/>
              <a:t>uppmärksammar</a:t>
            </a:r>
            <a:r>
              <a:rPr lang="en-US" i="1" dirty="0"/>
              <a:t> </a:t>
            </a:r>
            <a:r>
              <a:rPr lang="en-US" i="1" dirty="0" err="1"/>
              <a:t>titeln</a:t>
            </a:r>
            <a:r>
              <a:rPr lang="en-US" i="1" dirty="0"/>
              <a:t> </a:t>
            </a:r>
            <a:r>
              <a:rPr lang="en-US" i="1" dirty="0" err="1"/>
              <a:t>på</a:t>
            </a:r>
            <a:r>
              <a:rPr lang="en-US" i="1" dirty="0"/>
              <a:t> Urdu. “</a:t>
            </a:r>
            <a:r>
              <a:rPr lang="en-US" i="1" dirty="0" err="1"/>
              <a:t>Titta</a:t>
            </a:r>
            <a:r>
              <a:rPr lang="en-US" i="1" dirty="0"/>
              <a:t> </a:t>
            </a:r>
            <a:r>
              <a:rPr lang="en-US" i="1" dirty="0" err="1"/>
              <a:t>på</a:t>
            </a:r>
            <a:r>
              <a:rPr lang="en-US" i="1" dirty="0"/>
              <a:t> den </a:t>
            </a:r>
            <a:r>
              <a:rPr lang="en-US" i="1" dirty="0" err="1"/>
              <a:t>ryska</a:t>
            </a:r>
            <a:r>
              <a:rPr lang="en-US" i="1" dirty="0"/>
              <a:t> </a:t>
            </a:r>
            <a:r>
              <a:rPr lang="en-US" i="1" dirty="0" err="1"/>
              <a:t>versionen</a:t>
            </a:r>
            <a:r>
              <a:rPr lang="en-US" i="1" dirty="0"/>
              <a:t> med </a:t>
            </a:r>
            <a:r>
              <a:rPr lang="en-US" i="1" dirty="0" err="1"/>
              <a:t>olika</a:t>
            </a:r>
            <a:r>
              <a:rPr lang="en-US" i="1" dirty="0"/>
              <a:t> </a:t>
            </a:r>
            <a:r>
              <a:rPr lang="en-US" i="1" dirty="0" err="1"/>
              <a:t>typer</a:t>
            </a:r>
            <a:r>
              <a:rPr lang="en-US" i="1" dirty="0"/>
              <a:t> </a:t>
            </a:r>
            <a:r>
              <a:rPr lang="en-US" i="1" dirty="0" err="1"/>
              <a:t>av</a:t>
            </a:r>
            <a:r>
              <a:rPr lang="en-US" i="1" dirty="0"/>
              <a:t> </a:t>
            </a:r>
            <a:r>
              <a:rPr lang="en-US" i="1" dirty="0" err="1"/>
              <a:t>bokstäver</a:t>
            </a:r>
            <a:r>
              <a:rPr lang="en-US" i="1" dirty="0"/>
              <a:t>”, </a:t>
            </a:r>
            <a:r>
              <a:rPr lang="en-US" i="1" dirty="0" err="1"/>
              <a:t>säger</a:t>
            </a:r>
            <a:r>
              <a:rPr lang="en-US" i="1" dirty="0"/>
              <a:t> </a:t>
            </a:r>
            <a:r>
              <a:rPr lang="en-US" i="1" dirty="0" err="1"/>
              <a:t>läraren</a:t>
            </a:r>
            <a:r>
              <a:rPr lang="en-US" i="1" dirty="0"/>
              <a:t>. </a:t>
            </a:r>
            <a:r>
              <a:rPr lang="en-US" i="1" dirty="0" err="1"/>
              <a:t>Då</a:t>
            </a:r>
            <a:r>
              <a:rPr lang="en-US" i="1" dirty="0"/>
              <a:t> </a:t>
            </a:r>
            <a:r>
              <a:rPr lang="en-US" i="1" dirty="0" err="1"/>
              <a:t>uppmärksammar</a:t>
            </a:r>
            <a:r>
              <a:rPr lang="en-US" i="1" dirty="0"/>
              <a:t> </a:t>
            </a:r>
            <a:r>
              <a:rPr lang="en-US" i="1" dirty="0" err="1"/>
              <a:t>en</a:t>
            </a:r>
            <a:r>
              <a:rPr lang="en-US" i="1" dirty="0"/>
              <a:t> </a:t>
            </a:r>
            <a:r>
              <a:rPr lang="en-US" i="1" dirty="0" err="1"/>
              <a:t>elev</a:t>
            </a:r>
            <a:r>
              <a:rPr lang="en-US" i="1" dirty="0"/>
              <a:t> den </a:t>
            </a:r>
            <a:r>
              <a:rPr lang="en-US" i="1" dirty="0" err="1"/>
              <a:t>turkiska</a:t>
            </a:r>
            <a:r>
              <a:rPr lang="en-US" i="1" dirty="0"/>
              <a:t> </a:t>
            </a:r>
            <a:r>
              <a:rPr lang="en-US" i="1" dirty="0" err="1"/>
              <a:t>versionen</a:t>
            </a:r>
            <a:r>
              <a:rPr lang="en-US" i="1" dirty="0"/>
              <a:t> </a:t>
            </a:r>
            <a:r>
              <a:rPr lang="en-US" i="1" dirty="0" err="1"/>
              <a:t>och</a:t>
            </a:r>
            <a:r>
              <a:rPr lang="en-US" i="1" dirty="0"/>
              <a:t> </a:t>
            </a:r>
            <a:r>
              <a:rPr lang="en-US" i="1" dirty="0" err="1"/>
              <a:t>säger</a:t>
            </a:r>
            <a:r>
              <a:rPr lang="en-US" i="1" dirty="0"/>
              <a:t>, “Mina </a:t>
            </a:r>
            <a:r>
              <a:rPr lang="en-US" i="1" dirty="0" err="1"/>
              <a:t>föräldrar</a:t>
            </a:r>
            <a:r>
              <a:rPr lang="en-US" i="1" dirty="0"/>
              <a:t> </a:t>
            </a:r>
            <a:r>
              <a:rPr lang="en-US" i="1" dirty="0" err="1"/>
              <a:t>pratar</a:t>
            </a:r>
            <a:r>
              <a:rPr lang="en-US" i="1" dirty="0"/>
              <a:t> </a:t>
            </a:r>
            <a:r>
              <a:rPr lang="en-US" i="1" dirty="0" err="1"/>
              <a:t>det</a:t>
            </a:r>
            <a:r>
              <a:rPr lang="en-US" i="1" dirty="0"/>
              <a:t>, men </a:t>
            </a:r>
            <a:r>
              <a:rPr lang="en-US" i="1" dirty="0" err="1"/>
              <a:t>inte</a:t>
            </a:r>
            <a:r>
              <a:rPr lang="en-US" i="1" dirty="0"/>
              <a:t> </a:t>
            </a:r>
            <a:r>
              <a:rPr lang="en-US" i="1" dirty="0" err="1"/>
              <a:t>så</a:t>
            </a:r>
            <a:r>
              <a:rPr lang="en-US" i="1" dirty="0"/>
              <a:t> </a:t>
            </a:r>
            <a:r>
              <a:rPr lang="en-US" i="1" dirty="0" err="1"/>
              <a:t>mycket</a:t>
            </a:r>
            <a:r>
              <a:rPr lang="en-US" i="1" dirty="0"/>
              <a:t>.” </a:t>
            </a:r>
            <a:r>
              <a:rPr lang="en-US" i="1" dirty="0" err="1"/>
              <a:t>Klassen</a:t>
            </a:r>
            <a:r>
              <a:rPr lang="en-US" i="1" dirty="0"/>
              <a:t> </a:t>
            </a:r>
            <a:r>
              <a:rPr lang="en-US" i="1" dirty="0" err="1"/>
              <a:t>kommenterar</a:t>
            </a:r>
            <a:r>
              <a:rPr lang="en-US" i="1" dirty="0"/>
              <a:t> den </a:t>
            </a:r>
            <a:r>
              <a:rPr lang="en-US" i="1" dirty="0" err="1"/>
              <a:t>Welshiska</a:t>
            </a:r>
            <a:r>
              <a:rPr lang="en-US" i="1" dirty="0"/>
              <a:t> </a:t>
            </a:r>
            <a:r>
              <a:rPr lang="en-US" i="1" dirty="0" err="1"/>
              <a:t>framsidan</a:t>
            </a:r>
            <a:r>
              <a:rPr lang="en-US" i="1" dirty="0"/>
              <a:t>, </a:t>
            </a:r>
            <a:r>
              <a:rPr lang="en-US" i="1" dirty="0" err="1"/>
              <a:t>som</a:t>
            </a:r>
            <a:r>
              <a:rPr lang="en-US" i="1" dirty="0"/>
              <a:t> </a:t>
            </a:r>
            <a:r>
              <a:rPr lang="en-US" i="1" dirty="0" err="1"/>
              <a:t>också</a:t>
            </a:r>
            <a:r>
              <a:rPr lang="en-US" i="1" dirty="0"/>
              <a:t> </a:t>
            </a:r>
            <a:r>
              <a:rPr lang="en-US" i="1" dirty="0" err="1"/>
              <a:t>ser</a:t>
            </a:r>
            <a:r>
              <a:rPr lang="en-US" i="1" dirty="0"/>
              <a:t> </a:t>
            </a:r>
            <a:r>
              <a:rPr lang="en-US" i="1" dirty="0" err="1"/>
              <a:t>annorlunda</a:t>
            </a:r>
            <a:r>
              <a:rPr lang="en-US" i="1" dirty="0"/>
              <a:t> </a:t>
            </a:r>
            <a:r>
              <a:rPr lang="en-US" i="1" dirty="0" err="1"/>
              <a:t>ut</a:t>
            </a:r>
            <a:r>
              <a:rPr lang="en-US" i="1" dirty="0"/>
              <a:t>, </a:t>
            </a:r>
            <a:r>
              <a:rPr lang="en-US" i="1" dirty="0" err="1"/>
              <a:t>och</a:t>
            </a:r>
            <a:r>
              <a:rPr lang="en-US" i="1" dirty="0"/>
              <a:t> de </a:t>
            </a:r>
            <a:r>
              <a:rPr lang="en-US" i="1" dirty="0" err="1"/>
              <a:t>visar</a:t>
            </a:r>
            <a:r>
              <a:rPr lang="en-US" i="1" dirty="0"/>
              <a:t> </a:t>
            </a:r>
            <a:r>
              <a:rPr lang="en-US" i="1" dirty="0" err="1"/>
              <a:t>ett</a:t>
            </a:r>
            <a:r>
              <a:rPr lang="en-US" i="1" dirty="0"/>
              <a:t> </a:t>
            </a:r>
            <a:r>
              <a:rPr lang="en-US" i="1" dirty="0" err="1"/>
              <a:t>stort</a:t>
            </a:r>
            <a:r>
              <a:rPr lang="en-US" i="1" dirty="0"/>
              <a:t> </a:t>
            </a:r>
            <a:r>
              <a:rPr lang="en-US" i="1" dirty="0" err="1"/>
              <a:t>intresse</a:t>
            </a:r>
            <a:r>
              <a:rPr lang="en-US" i="1" dirty="0"/>
              <a:t> </a:t>
            </a:r>
            <a:r>
              <a:rPr lang="en-US" i="1" dirty="0" err="1"/>
              <a:t>för</a:t>
            </a:r>
            <a:r>
              <a:rPr lang="en-US" i="1" dirty="0"/>
              <a:t> det. Finns </a:t>
            </a:r>
            <a:r>
              <a:rPr lang="en-US" i="1" dirty="0" err="1"/>
              <a:t>det</a:t>
            </a:r>
            <a:r>
              <a:rPr lang="en-US" i="1" dirty="0"/>
              <a:t> </a:t>
            </a:r>
            <a:r>
              <a:rPr lang="en-US" i="1" dirty="0" err="1"/>
              <a:t>något</a:t>
            </a:r>
            <a:r>
              <a:rPr lang="en-US" i="1" dirty="0"/>
              <a:t> </a:t>
            </a:r>
            <a:r>
              <a:rPr lang="en-US" i="1" dirty="0" err="1"/>
              <a:t>japanskt</a:t>
            </a:r>
            <a:r>
              <a:rPr lang="en-US" i="1" dirty="0"/>
              <a:t> </a:t>
            </a:r>
            <a:r>
              <a:rPr lang="en-US" i="1" dirty="0" err="1"/>
              <a:t>omslag</a:t>
            </a:r>
            <a:r>
              <a:rPr lang="en-US" i="1" dirty="0"/>
              <a:t>? “Min </a:t>
            </a:r>
            <a:r>
              <a:rPr lang="en-US" i="1" dirty="0" err="1"/>
              <a:t>pappa</a:t>
            </a:r>
            <a:r>
              <a:rPr lang="en-US" i="1" dirty="0"/>
              <a:t> </a:t>
            </a:r>
            <a:r>
              <a:rPr lang="en-US" i="1" dirty="0" err="1"/>
              <a:t>kan</a:t>
            </a:r>
            <a:r>
              <a:rPr lang="en-US" i="1" dirty="0"/>
              <a:t> </a:t>
            </a:r>
            <a:r>
              <a:rPr lang="en-US" i="1" dirty="0" err="1"/>
              <a:t>italienska</a:t>
            </a:r>
            <a:r>
              <a:rPr lang="en-US" i="1" dirty="0"/>
              <a:t>”, </a:t>
            </a:r>
            <a:r>
              <a:rPr lang="en-US" i="1" dirty="0" err="1"/>
              <a:t>säger</a:t>
            </a:r>
            <a:r>
              <a:rPr lang="en-US" i="1" dirty="0"/>
              <a:t> </a:t>
            </a:r>
            <a:r>
              <a:rPr lang="en-US" i="1" dirty="0" err="1"/>
              <a:t>en</a:t>
            </a:r>
            <a:r>
              <a:rPr lang="en-US" i="1" dirty="0"/>
              <a:t> </a:t>
            </a:r>
            <a:r>
              <a:rPr lang="en-US" i="1" dirty="0" err="1"/>
              <a:t>elev</a:t>
            </a:r>
            <a:r>
              <a:rPr lang="en-US" i="1" dirty="0"/>
              <a:t>, “Jag </a:t>
            </a:r>
            <a:r>
              <a:rPr lang="en-US" i="1" dirty="0" err="1"/>
              <a:t>har</a:t>
            </a:r>
            <a:r>
              <a:rPr lang="en-US" i="1" dirty="0"/>
              <a:t> </a:t>
            </a:r>
            <a:r>
              <a:rPr lang="en-US" i="1" dirty="0" err="1"/>
              <a:t>en</a:t>
            </a:r>
            <a:r>
              <a:rPr lang="en-US" i="1" dirty="0"/>
              <a:t> </a:t>
            </a:r>
            <a:r>
              <a:rPr lang="en-US" i="1" dirty="0" err="1"/>
              <a:t>vän</a:t>
            </a:r>
            <a:r>
              <a:rPr lang="en-US" i="1" dirty="0"/>
              <a:t> </a:t>
            </a:r>
            <a:r>
              <a:rPr lang="en-US" i="1" dirty="0" err="1"/>
              <a:t>som</a:t>
            </a:r>
            <a:r>
              <a:rPr lang="en-US" i="1" dirty="0"/>
              <a:t> </a:t>
            </a:r>
            <a:r>
              <a:rPr lang="en-US" i="1" dirty="0" err="1"/>
              <a:t>kommer</a:t>
            </a:r>
            <a:r>
              <a:rPr lang="en-US" i="1" dirty="0"/>
              <a:t> </a:t>
            </a:r>
            <a:r>
              <a:rPr lang="en-US" i="1" dirty="0" err="1"/>
              <a:t>från</a:t>
            </a:r>
            <a:r>
              <a:rPr lang="en-US" i="1" dirty="0"/>
              <a:t> </a:t>
            </a:r>
            <a:r>
              <a:rPr lang="en-US" i="1" dirty="0" err="1"/>
              <a:t>Frankrike</a:t>
            </a:r>
            <a:r>
              <a:rPr lang="en-US" i="1" dirty="0"/>
              <a:t>”, </a:t>
            </a:r>
            <a:r>
              <a:rPr lang="en-US" i="1" dirty="0" err="1"/>
              <a:t>säger</a:t>
            </a:r>
            <a:r>
              <a:rPr lang="en-US" i="1" dirty="0"/>
              <a:t> </a:t>
            </a:r>
            <a:r>
              <a:rPr lang="en-US" i="1" dirty="0" err="1"/>
              <a:t>en</a:t>
            </a:r>
            <a:r>
              <a:rPr lang="en-US" i="1" dirty="0"/>
              <a:t> </a:t>
            </a:r>
            <a:r>
              <a:rPr lang="en-US" i="1" dirty="0" err="1"/>
              <a:t>annan</a:t>
            </a:r>
            <a:r>
              <a:rPr lang="en-US" i="1" dirty="0"/>
              <a:t>. </a:t>
            </a:r>
            <a:r>
              <a:rPr lang="en-US" i="1" dirty="0" err="1"/>
              <a:t>Eleverna</a:t>
            </a:r>
            <a:r>
              <a:rPr lang="en-US" i="1" dirty="0"/>
              <a:t> </a:t>
            </a:r>
            <a:r>
              <a:rPr lang="en-US" i="1" dirty="0" err="1"/>
              <a:t>är</a:t>
            </a:r>
            <a:r>
              <a:rPr lang="en-US" i="1" dirty="0"/>
              <a:t> </a:t>
            </a:r>
            <a:r>
              <a:rPr lang="en-US" i="1" dirty="0" err="1"/>
              <a:t>väldigt</a:t>
            </a:r>
            <a:r>
              <a:rPr lang="en-US" i="1" dirty="0"/>
              <a:t> </a:t>
            </a:r>
            <a:r>
              <a:rPr lang="en-US" i="1" dirty="0" err="1"/>
              <a:t>involverade</a:t>
            </a:r>
            <a:r>
              <a:rPr lang="en-US" i="1" dirty="0"/>
              <a:t> </a:t>
            </a:r>
            <a:r>
              <a:rPr lang="en-US" i="1" dirty="0" err="1"/>
              <a:t>i</a:t>
            </a:r>
            <a:r>
              <a:rPr lang="en-US" i="1" dirty="0"/>
              <a:t> </a:t>
            </a:r>
            <a:r>
              <a:rPr lang="en-US" i="1" dirty="0" err="1"/>
              <a:t>konversationen</a:t>
            </a:r>
            <a:r>
              <a:rPr lang="en-US" i="1" dirty="0"/>
              <a:t> </a:t>
            </a:r>
            <a:r>
              <a:rPr lang="en-US" i="1" dirty="0" err="1"/>
              <a:t>och</a:t>
            </a:r>
            <a:r>
              <a:rPr lang="en-US" i="1" dirty="0"/>
              <a:t> </a:t>
            </a:r>
            <a:r>
              <a:rPr lang="en-US" i="1" dirty="0" err="1"/>
              <a:t>fortsätter</a:t>
            </a:r>
            <a:r>
              <a:rPr lang="en-US" i="1" dirty="0"/>
              <a:t> </a:t>
            </a:r>
            <a:r>
              <a:rPr lang="en-US" i="1" dirty="0" err="1"/>
              <a:t>att</a:t>
            </a:r>
            <a:r>
              <a:rPr lang="en-US" i="1" dirty="0"/>
              <a:t> delta. </a:t>
            </a:r>
            <a:r>
              <a:rPr lang="en-US" i="1" dirty="0" err="1"/>
              <a:t>När</a:t>
            </a:r>
            <a:r>
              <a:rPr lang="en-US" i="1" dirty="0"/>
              <a:t> </a:t>
            </a:r>
            <a:r>
              <a:rPr lang="en-US" i="1" dirty="0" err="1"/>
              <a:t>aktiviteten</a:t>
            </a:r>
            <a:r>
              <a:rPr lang="en-US" i="1" dirty="0"/>
              <a:t> </a:t>
            </a:r>
            <a:r>
              <a:rPr lang="en-US" i="1" dirty="0" err="1"/>
              <a:t>avslutats</a:t>
            </a:r>
            <a:r>
              <a:rPr lang="en-US" i="1" dirty="0"/>
              <a:t> </a:t>
            </a:r>
            <a:r>
              <a:rPr lang="en-US" i="1" dirty="0" err="1"/>
              <a:t>frågar</a:t>
            </a:r>
            <a:r>
              <a:rPr lang="en-US" i="1" dirty="0"/>
              <a:t> </a:t>
            </a:r>
            <a:r>
              <a:rPr lang="en-US" i="1" dirty="0" err="1"/>
              <a:t>en</a:t>
            </a:r>
            <a:r>
              <a:rPr lang="en-US" i="1" dirty="0"/>
              <a:t> </a:t>
            </a:r>
            <a:r>
              <a:rPr lang="en-US" i="1" dirty="0" err="1"/>
              <a:t>elev</a:t>
            </a:r>
            <a:r>
              <a:rPr lang="en-US" i="1" dirty="0"/>
              <a:t> </a:t>
            </a:r>
            <a:r>
              <a:rPr lang="en-US" i="1" dirty="0" err="1"/>
              <a:t>läraren</a:t>
            </a:r>
            <a:r>
              <a:rPr lang="en-US" i="1" dirty="0"/>
              <a:t>: “</a:t>
            </a:r>
            <a:r>
              <a:rPr lang="en-US" i="1" dirty="0" err="1"/>
              <a:t>Är</a:t>
            </a:r>
            <a:r>
              <a:rPr lang="en-US" i="1" dirty="0"/>
              <a:t> </a:t>
            </a:r>
            <a:r>
              <a:rPr lang="en-US" i="1" dirty="0" err="1"/>
              <a:t>det</a:t>
            </a:r>
            <a:r>
              <a:rPr lang="en-US" i="1" dirty="0"/>
              <a:t> </a:t>
            </a:r>
            <a:r>
              <a:rPr lang="en-US" i="1" dirty="0" err="1"/>
              <a:t>verkligen</a:t>
            </a:r>
            <a:r>
              <a:rPr lang="en-US" i="1" dirty="0"/>
              <a:t> </a:t>
            </a:r>
            <a:r>
              <a:rPr lang="en-US" i="1" dirty="0" err="1"/>
              <a:t>på</a:t>
            </a:r>
            <a:r>
              <a:rPr lang="en-US" i="1" dirty="0"/>
              <a:t> </a:t>
            </a:r>
            <a:r>
              <a:rPr lang="en-US" i="1" dirty="0" err="1"/>
              <a:t>alla</a:t>
            </a:r>
            <a:r>
              <a:rPr lang="en-US" i="1" dirty="0"/>
              <a:t> </a:t>
            </a:r>
            <a:r>
              <a:rPr lang="en-US" i="1" dirty="0" err="1"/>
              <a:t>språk</a:t>
            </a:r>
            <a:r>
              <a:rPr lang="en-US" i="1" dirty="0"/>
              <a:t>?” “</a:t>
            </a:r>
            <a:r>
              <a:rPr lang="en-US" i="1" dirty="0" err="1"/>
              <a:t>Många</a:t>
            </a:r>
            <a:r>
              <a:rPr lang="en-US" i="1" dirty="0"/>
              <a:t>”, </a:t>
            </a:r>
            <a:r>
              <a:rPr lang="en-US" i="1" dirty="0" err="1"/>
              <a:t>svarar</a:t>
            </a:r>
            <a:r>
              <a:rPr lang="en-US" i="1" dirty="0"/>
              <a:t> </a:t>
            </a:r>
            <a:r>
              <a:rPr lang="en-US" i="1" dirty="0" err="1"/>
              <a:t>läraren</a:t>
            </a:r>
            <a:r>
              <a:rPr lang="en-US" i="1" dirty="0"/>
              <a:t>, “</a:t>
            </a:r>
            <a:r>
              <a:rPr lang="en-US" i="1" dirty="0" err="1"/>
              <a:t>Också</a:t>
            </a:r>
            <a:r>
              <a:rPr lang="en-US" i="1" dirty="0"/>
              <a:t> </a:t>
            </a:r>
            <a:r>
              <a:rPr lang="en-US" i="1" dirty="0" err="1"/>
              <a:t>på</a:t>
            </a:r>
            <a:r>
              <a:rPr lang="en-US" i="1" dirty="0"/>
              <a:t> </a:t>
            </a:r>
            <a:r>
              <a:rPr lang="en-US" i="1" dirty="0" err="1"/>
              <a:t>arabiska</a:t>
            </a:r>
            <a:r>
              <a:rPr lang="en-US" i="1" dirty="0"/>
              <a:t>?”, “Ja, </a:t>
            </a:r>
            <a:r>
              <a:rPr lang="en-US" i="1" dirty="0" err="1"/>
              <a:t>också</a:t>
            </a:r>
            <a:r>
              <a:rPr lang="en-US" i="1" dirty="0"/>
              <a:t> </a:t>
            </a:r>
            <a:r>
              <a:rPr lang="en-US" i="1" dirty="0" err="1"/>
              <a:t>på</a:t>
            </a:r>
            <a:r>
              <a:rPr lang="en-US" i="1" dirty="0"/>
              <a:t> </a:t>
            </a:r>
            <a:r>
              <a:rPr lang="en-US" i="1" dirty="0" err="1"/>
              <a:t>arabiska</a:t>
            </a:r>
            <a:r>
              <a:rPr lang="en-US" i="1" dirty="0"/>
              <a:t> “, “</a:t>
            </a:r>
            <a:r>
              <a:rPr lang="en-US" i="1" dirty="0" err="1"/>
              <a:t>Också</a:t>
            </a:r>
            <a:r>
              <a:rPr lang="en-US" i="1" dirty="0"/>
              <a:t> </a:t>
            </a:r>
            <a:r>
              <a:rPr lang="en-US" i="1" dirty="0" err="1"/>
              <a:t>på</a:t>
            </a:r>
            <a:r>
              <a:rPr lang="en-US" i="1" dirty="0"/>
              <a:t> </a:t>
            </a:r>
            <a:r>
              <a:rPr lang="en-US" i="1" dirty="0" err="1"/>
              <a:t>somaliska</a:t>
            </a:r>
            <a:r>
              <a:rPr lang="en-US" i="1" dirty="0"/>
              <a:t>?” </a:t>
            </a:r>
            <a:r>
              <a:rPr lang="en-US" i="1" dirty="0" err="1"/>
              <a:t>muttrar</a:t>
            </a:r>
            <a:r>
              <a:rPr lang="en-US" i="1" dirty="0"/>
              <a:t> </a:t>
            </a:r>
            <a:r>
              <a:rPr lang="en-US" i="1" dirty="0" err="1"/>
              <a:t>han</a:t>
            </a:r>
            <a:r>
              <a:rPr lang="en-US" i="1" dirty="0"/>
              <a:t>. </a:t>
            </a:r>
            <a:r>
              <a:rPr lang="en-US" i="1" dirty="0" err="1"/>
              <a:t>Läraren</a:t>
            </a:r>
            <a:r>
              <a:rPr lang="en-US" i="1" dirty="0"/>
              <a:t> </a:t>
            </a:r>
            <a:r>
              <a:rPr lang="en-US" i="1" dirty="0" err="1"/>
              <a:t>hör</a:t>
            </a:r>
            <a:r>
              <a:rPr lang="en-US" i="1" dirty="0"/>
              <a:t> </a:t>
            </a:r>
            <a:r>
              <a:rPr lang="en-US" i="1" dirty="0" err="1"/>
              <a:t>honom</a:t>
            </a:r>
            <a:r>
              <a:rPr lang="en-US" i="1" dirty="0"/>
              <a:t> </a:t>
            </a:r>
            <a:r>
              <a:rPr lang="en-US" i="1" dirty="0" err="1"/>
              <a:t>inte</a:t>
            </a:r>
            <a:r>
              <a:rPr lang="en-US" i="1" dirty="0"/>
              <a:t>. </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F0446A00-2A29-3446-AE63-FE91F5436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0290" y="14937"/>
            <a:ext cx="2794000" cy="723900"/>
          </a:xfrm>
          <a:prstGeom prst="rect">
            <a:avLst/>
          </a:prstGeom>
        </p:spPr>
      </p:pic>
    </p:spTree>
    <p:extLst>
      <p:ext uri="{BB962C8B-B14F-4D97-AF65-F5344CB8AC3E}">
        <p14:creationId xmlns:p14="http://schemas.microsoft.com/office/powerpoint/2010/main" val="148836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da-DK" sz="2400" b="1" dirty="0">
                <a:latin typeface="Avenir Roman" panose="02000503020000020003" pitchFamily="2" charset="0"/>
              </a:rPr>
              <a:t>Föreslagna reflektionsfrågor</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308324"/>
          </a:xfrm>
          <a:prstGeom prst="rect">
            <a:avLst/>
          </a:prstGeom>
          <a:noFill/>
        </p:spPr>
        <p:txBody>
          <a:bodyPr wrap="square" rtlCol="0">
            <a:spAutoFit/>
          </a:bodyPr>
          <a:lstStyle/>
          <a:p>
            <a:r>
              <a:rPr lang="da-DK" dirty="0">
                <a:solidFill>
                  <a:schemeClr val="tx2">
                    <a:lumMod val="50000"/>
                  </a:schemeClr>
                </a:solidFill>
              </a:rPr>
              <a:t>Hur reagerar eleverna generellt på de olika framsidorna?</a:t>
            </a:r>
          </a:p>
          <a:p>
            <a:endParaRPr lang="da-DK" dirty="0">
              <a:solidFill>
                <a:schemeClr val="tx2">
                  <a:lumMod val="50000"/>
                </a:schemeClr>
              </a:solidFill>
            </a:endParaRPr>
          </a:p>
          <a:p>
            <a:r>
              <a:rPr lang="da-DK" dirty="0">
                <a:solidFill>
                  <a:schemeClr val="tx2">
                    <a:lumMod val="50000"/>
                  </a:schemeClr>
                </a:solidFill>
              </a:rPr>
              <a:t>Ser du tecken på ökad språklig medvetenhet för alla elever?</a:t>
            </a:r>
          </a:p>
          <a:p>
            <a:endParaRPr lang="da-DK" dirty="0">
              <a:solidFill>
                <a:schemeClr val="tx2">
                  <a:lumMod val="50000"/>
                </a:schemeClr>
              </a:solidFill>
            </a:endParaRPr>
          </a:p>
          <a:p>
            <a:r>
              <a:rPr lang="da-DK" dirty="0">
                <a:solidFill>
                  <a:schemeClr val="tx2">
                    <a:lumMod val="50000"/>
                  </a:schemeClr>
                </a:solidFill>
              </a:rPr>
              <a:t>Ser du tecken på att eleverna drar nytta av deras befintliga språkliga tillgångar?</a:t>
            </a:r>
          </a:p>
          <a:p>
            <a:endParaRPr lang="da-DK" dirty="0">
              <a:solidFill>
                <a:schemeClr val="tx2">
                  <a:lumMod val="50000"/>
                </a:schemeClr>
              </a:solidFill>
            </a:endParaRPr>
          </a:p>
          <a:p>
            <a:r>
              <a:rPr lang="da-DK" dirty="0">
                <a:solidFill>
                  <a:schemeClr val="tx2">
                    <a:lumMod val="50000"/>
                  </a:schemeClr>
                </a:solidFill>
              </a:rPr>
              <a:t>Vad är dina tankar om utbytet mellan läraren och eleven, som har somalisk bakgrund, i slutet?</a:t>
            </a: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A1AF8AA9-931B-3F4C-9648-74E5E9FF1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150208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1569660"/>
          </a:xfrm>
          <a:prstGeom prst="rect">
            <a:avLst/>
          </a:prstGeom>
          <a:noFill/>
        </p:spPr>
        <p:txBody>
          <a:bodyPr wrap="square" rtlCol="0">
            <a:spAutoFit/>
          </a:bodyPr>
          <a:lstStyle/>
          <a:p>
            <a:r>
              <a:rPr lang="da-DK" sz="2400" b="1" dirty="0">
                <a:latin typeface="Avenir Roman" panose="02000503020000020003" pitchFamily="2" charset="0"/>
              </a:rPr>
              <a:t>Fallexempel: </a:t>
            </a:r>
            <a:r>
              <a:rPr lang="en-US" sz="2400" dirty="0" err="1"/>
              <a:t>Ska</a:t>
            </a:r>
            <a:r>
              <a:rPr lang="en-US" sz="2400" dirty="0"/>
              <a:t> </a:t>
            </a:r>
            <a:r>
              <a:rPr lang="en-US" sz="2400" dirty="0" err="1"/>
              <a:t>lärare</a:t>
            </a:r>
            <a:r>
              <a:rPr lang="en-US" sz="2400" dirty="0"/>
              <a:t> </a:t>
            </a:r>
            <a:r>
              <a:rPr lang="en-US" sz="2400" dirty="0" err="1"/>
              <a:t>använda</a:t>
            </a:r>
            <a:r>
              <a:rPr lang="en-US" sz="2400" dirty="0"/>
              <a:t> </a:t>
            </a:r>
            <a:r>
              <a:rPr lang="en-US" sz="2400" dirty="0" err="1"/>
              <a:t>skolspråket</a:t>
            </a:r>
            <a:r>
              <a:rPr lang="en-US" sz="2400" dirty="0"/>
              <a:t> </a:t>
            </a:r>
            <a:r>
              <a:rPr lang="en-US" sz="2400" dirty="0" err="1"/>
              <a:t>i</a:t>
            </a:r>
            <a:r>
              <a:rPr lang="en-US" sz="2400" dirty="0"/>
              <a:t> </a:t>
            </a:r>
            <a:r>
              <a:rPr lang="en-US" sz="2400" dirty="0" err="1"/>
              <a:t>främmandespråksundervisningen</a:t>
            </a:r>
            <a:r>
              <a:rPr lang="en-US" sz="2400" dirty="0"/>
              <a:t>? </a:t>
            </a:r>
            <a:r>
              <a:rPr lang="en-US" sz="2400" dirty="0" err="1"/>
              <a:t>När</a:t>
            </a:r>
            <a:r>
              <a:rPr lang="en-US" sz="2400" dirty="0"/>
              <a:t>? </a:t>
            </a:r>
            <a:r>
              <a:rPr lang="da-DK" sz="2400" dirty="0"/>
              <a:t>Varför/Varför inte?</a:t>
            </a:r>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542363"/>
          </a:xfrm>
          <a:prstGeom prst="rect">
            <a:avLst/>
          </a:prstGeom>
          <a:noFill/>
        </p:spPr>
        <p:txBody>
          <a:bodyPr wrap="square" rtlCol="0">
            <a:spAutoFit/>
          </a:bodyPr>
          <a:lstStyle/>
          <a:p>
            <a:pPr>
              <a:lnSpc>
                <a:spcPct val="150000"/>
              </a:lnSpc>
            </a:pPr>
            <a:r>
              <a:rPr lang="da-DK" i="1" dirty="0"/>
              <a:t>Det är dags för engelska i ett klassrum i årskurs 1. Läraren, som också är lärare i danska, gör iordning rummet medan eleverna är utanför. Eleverna är vana vid att tilltala läraren med hennes förnamn. Hon tar på sig en lysande gul väst som används till engelskalektioner och går ut för att ta in dem: ”Okej allihopa, hitta din partner, Okej, redo, kom går vi in.” Eleverna svarar på danska och läraren svarar på engelska. Elev: ”Min teckning är inte bra!(dk)” Lärare: ”Den är okej, bry dig inte om det!(eng)” I slutet av lektionen förklarar en elev för mig att på engelskalektionerna heter hon inte Karen, utan ”Miss K”. </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9D715284-5F6D-D240-AB58-2EFF2DAD0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2702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da-DK" sz="2400" b="1" dirty="0">
                <a:latin typeface="Avenir Roman" panose="02000503020000020003" pitchFamily="2" charset="0"/>
              </a:rPr>
              <a:t>Föreslagna reflektionsfrågor</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585323"/>
          </a:xfrm>
          <a:prstGeom prst="rect">
            <a:avLst/>
          </a:prstGeom>
          <a:noFill/>
        </p:spPr>
        <p:txBody>
          <a:bodyPr wrap="square" rtlCol="0">
            <a:spAutoFit/>
          </a:bodyPr>
          <a:lstStyle/>
          <a:p>
            <a:r>
              <a:rPr lang="da-DK" dirty="0">
                <a:solidFill>
                  <a:schemeClr val="tx2">
                    <a:lumMod val="50000"/>
                  </a:schemeClr>
                </a:solidFill>
              </a:rPr>
              <a:t>Vilka är några av de strategier som läraren använder för att behålla engelska som klassrumsspråk?</a:t>
            </a:r>
          </a:p>
          <a:p>
            <a:endParaRPr lang="da-DK" dirty="0">
              <a:solidFill>
                <a:schemeClr val="tx2">
                  <a:lumMod val="50000"/>
                </a:schemeClr>
              </a:solidFill>
            </a:endParaRPr>
          </a:p>
          <a:p>
            <a:r>
              <a:rPr lang="da-DK" dirty="0">
                <a:solidFill>
                  <a:schemeClr val="tx2">
                    <a:lumMod val="50000"/>
                  </a:schemeClr>
                </a:solidFill>
              </a:rPr>
              <a:t>Vad skulle ha varit annorlunda ifall hon hade talat skolspråket(i detta fall danska)?</a:t>
            </a:r>
          </a:p>
          <a:p>
            <a:endParaRPr lang="da-DK" dirty="0">
              <a:solidFill>
                <a:schemeClr val="tx2">
                  <a:lumMod val="50000"/>
                </a:schemeClr>
              </a:solidFill>
            </a:endParaRPr>
          </a:p>
          <a:p>
            <a:r>
              <a:rPr lang="da-DK" dirty="0">
                <a:solidFill>
                  <a:schemeClr val="tx2">
                    <a:lumMod val="50000"/>
                  </a:schemeClr>
                </a:solidFill>
              </a:rPr>
              <a:t>Hur tror du att eleven känner när läraren svarar på det hon har sagt på danska, på engelska?</a:t>
            </a:r>
          </a:p>
          <a:p>
            <a:r>
              <a:rPr lang="da-DK" dirty="0">
                <a:solidFill>
                  <a:schemeClr val="tx2">
                    <a:lumMod val="50000"/>
                  </a:schemeClr>
                </a:solidFill>
              </a:rPr>
              <a:t>Tror du det gynnar elevernas språkutveckling att hon talar engelska – hur?</a:t>
            </a:r>
          </a:p>
          <a:p>
            <a:endParaRPr lang="da-DK" dirty="0">
              <a:solidFill>
                <a:schemeClr val="tx2">
                  <a:lumMod val="50000"/>
                </a:schemeClr>
              </a:solidFill>
            </a:endParaRPr>
          </a:p>
          <a:p>
            <a:r>
              <a:rPr lang="da-DK" dirty="0">
                <a:solidFill>
                  <a:schemeClr val="tx2">
                    <a:lumMod val="50000"/>
                  </a:schemeClr>
                </a:solidFill>
              </a:rPr>
              <a:t>Kan du tänka på situationer när det vore lämpligt för läraren att talar skolspråket under engelskalektionen – när?</a:t>
            </a:r>
          </a:p>
        </p:txBody>
      </p:sp>
      <p:pic>
        <p:nvPicPr>
          <p:cNvPr id="6" name="Billede 5">
            <a:extLst>
              <a:ext uri="{FF2B5EF4-FFF2-40B4-BE49-F238E27FC236}">
                <a16:creationId xmlns:a16="http://schemas.microsoft.com/office/drawing/2014/main" id="{DDC8EC33-F000-EA4C-AFA5-46E81A8C0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81731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1200329"/>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För hela dokumentet, inklusive referenser och en kritik av Europarådets definitioner:</a:t>
            </a: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16106"/>
            <a:ext cx="10635916" cy="1200329"/>
          </a:xfrm>
          <a:prstGeom prst="rect">
            <a:avLst/>
          </a:prstGeom>
          <a:noFill/>
        </p:spPr>
        <p:txBody>
          <a:bodyPr wrap="square" rtlCol="0">
            <a:spAutoFit/>
          </a:bodyPr>
          <a:lstStyle/>
          <a:p>
            <a:endParaRPr lang="da-DK" dirty="0">
              <a:solidFill>
                <a:schemeClr val="tx2">
                  <a:lumMod val="50000"/>
                </a:schemeClr>
              </a:solidFill>
            </a:endParaRPr>
          </a:p>
          <a:p>
            <a:r>
              <a:rPr lang="da-DK" dirty="0"/>
              <a:t> </a:t>
            </a:r>
          </a:p>
          <a:p>
            <a:endParaRPr lang="da-DK" dirty="0"/>
          </a:p>
          <a:p>
            <a:r>
              <a:rPr lang="da-DK" dirty="0" err="1"/>
              <a:t>https</a:t>
            </a:r>
            <a:r>
              <a:rPr lang="da-DK" dirty="0"/>
              <a:t>://</a:t>
            </a:r>
            <a:r>
              <a:rPr lang="da-DK" dirty="0" err="1"/>
              <a:t>earlyforeignlanguagelearning-nb.ku.dk</a:t>
            </a:r>
            <a:r>
              <a:rPr lang="da-DK" dirty="0"/>
              <a:t>/</a:t>
            </a:r>
            <a:r>
              <a:rPr lang="da-DK" dirty="0" err="1"/>
              <a:t>further-development</a:t>
            </a:r>
            <a:r>
              <a:rPr lang="da-DK" dirty="0"/>
              <a:t>/</a:t>
            </a:r>
          </a:p>
        </p:txBody>
      </p:sp>
      <p:pic>
        <p:nvPicPr>
          <p:cNvPr id="6" name="Billede 5">
            <a:extLst>
              <a:ext uri="{FF2B5EF4-FFF2-40B4-BE49-F238E27FC236}">
                <a16:creationId xmlns:a16="http://schemas.microsoft.com/office/drawing/2014/main" id="{36C70020-B9BB-C44E-B663-711B8B4A6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858415273"/>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35667</TotalTime>
  <Words>881</Words>
  <Application>Microsoft Macintosh PowerPoint</Application>
  <PresentationFormat>Widescreen</PresentationFormat>
  <Paragraphs>67</Paragraphs>
  <Slides>9</Slides>
  <Notes>4</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Avenir Roman</vt:lpstr>
      <vt:lpstr>Calibri</vt:lpstr>
      <vt:lpstr>Calibri Light</vt:lpstr>
      <vt:lpstr>Office-tema</vt:lpstr>
      <vt:lpstr>Utveckla lärarutbildning med inriktning på språkinlärning hos yngre (6-12 år) barn inom en flerspråkig ram</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Professionshøjskolen UCC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Thomsen</dc:creator>
  <cp:lastModifiedBy>Microsoft Office-bruger</cp:lastModifiedBy>
  <cp:revision>45</cp:revision>
  <dcterms:created xsi:type="dcterms:W3CDTF">2018-05-14T08:48:05Z</dcterms:created>
  <dcterms:modified xsi:type="dcterms:W3CDTF">2018-08-26T21:55:18Z</dcterms:modified>
</cp:coreProperties>
</file>