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5"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898BD9-CED8-2F4E-12F6-330C1A70F9C1}" v="253" dt="2018-07-27T15:05:31.4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24" autoAdjust="0"/>
    <p:restoredTop sz="94660"/>
  </p:normalViewPr>
  <p:slideViewPr>
    <p:cSldViewPr snapToGrid="0">
      <p:cViewPr varScale="1">
        <p:scale>
          <a:sx n="99" d="100"/>
          <a:sy n="99" d="100"/>
        </p:scale>
        <p:origin x="2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6"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microsoft.com/office/2016/11/relationships/changesInfo" Target="changesInfos/changesInfo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nette Sandvær" userId="S::anetts2901@osloskolen.no::3422e1e9-27c0-49f4-b3e7-f0bb7c4d04ae" providerId="AD" clId="Web-{2EA6D378-0AC1-0977-C037-22F6FF1F0518}"/>
    <pc:docChg chg="modSld">
      <pc:chgData name="Anette Sandvær" userId="S::anetts2901@osloskolen.no::3422e1e9-27c0-49f4-b3e7-f0bb7c4d04ae" providerId="AD" clId="Web-{2EA6D378-0AC1-0977-C037-22F6FF1F0518}" dt="2018-07-27T22:45:28.698" v="7" actId="20577"/>
      <pc:docMkLst>
        <pc:docMk/>
      </pc:docMkLst>
      <pc:sldChg chg="modSp">
        <pc:chgData name="Anette Sandvær" userId="S::anetts2901@osloskolen.no::3422e1e9-27c0-49f4-b3e7-f0bb7c4d04ae" providerId="AD" clId="Web-{2EA6D378-0AC1-0977-C037-22F6FF1F0518}" dt="2018-07-27T22:45:28.698" v="6" actId="20577"/>
        <pc:sldMkLst>
          <pc:docMk/>
          <pc:sldMk cId="719629429" sldId="262"/>
        </pc:sldMkLst>
        <pc:spChg chg="mod">
          <ac:chgData name="Anette Sandvær" userId="S::anetts2901@osloskolen.no::3422e1e9-27c0-49f4-b3e7-f0bb7c4d04ae" providerId="AD" clId="Web-{2EA6D378-0AC1-0977-C037-22F6FF1F0518}" dt="2018-07-27T22:45:28.698" v="6" actId="20577"/>
          <ac:spMkLst>
            <pc:docMk/>
            <pc:sldMk cId="719629429" sldId="262"/>
            <ac:spMk id="2" creationId="{F8E6F6F9-6D85-4A30-A0BC-995D61C3B5AB}"/>
          </ac:spMkLst>
        </pc:spChg>
      </pc:sldChg>
      <pc:sldChg chg="modSp">
        <pc:chgData name="Anette Sandvær" userId="S::anetts2901@osloskolen.no::3422e1e9-27c0-49f4-b3e7-f0bb7c4d04ae" providerId="AD" clId="Web-{2EA6D378-0AC1-0977-C037-22F6FF1F0518}" dt="2018-07-27T22:45:18.292" v="3" actId="20577"/>
        <pc:sldMkLst>
          <pc:docMk/>
          <pc:sldMk cId="2942105819" sldId="264"/>
        </pc:sldMkLst>
        <pc:spChg chg="mod">
          <ac:chgData name="Anette Sandvær" userId="S::anetts2901@osloskolen.no::3422e1e9-27c0-49f4-b3e7-f0bb7c4d04ae" providerId="AD" clId="Web-{2EA6D378-0AC1-0977-C037-22F6FF1F0518}" dt="2018-07-27T22:45:18.292" v="3" actId="20577"/>
          <ac:spMkLst>
            <pc:docMk/>
            <pc:sldMk cId="2942105819" sldId="264"/>
            <ac:spMk id="2" creationId="{19B263CB-4A74-4DB2-AF3D-7DA8C74F694C}"/>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en-US"/>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8/26/18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1137542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8/26/18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21709805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endParaRPr lang="en-US"/>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8/26/18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557333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idx="1"/>
          </p:nvPr>
        </p:nvSpPr>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10"/>
          </p:nvPr>
        </p:nvSpPr>
        <p:spPr/>
        <p:txBody>
          <a:bodyPr/>
          <a:lstStyle/>
          <a:p>
            <a:fld id="{28543BDC-0553-40FA-A4DB-EDAAA606CFF6}" type="datetimeFigureOut">
              <a:rPr lang="en-US" smtClean="0"/>
              <a:t>8/26/18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30741273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endParaRPr lang="en-US"/>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28543BDC-0553-40FA-A4DB-EDAAA606CFF6}" type="datetimeFigureOut">
              <a:rPr lang="en-US" smtClean="0"/>
              <a:t>8/26/18</a:t>
            </a:fld>
            <a:endParaRPr lang="en-US"/>
          </a:p>
        </p:txBody>
      </p:sp>
      <p:sp>
        <p:nvSpPr>
          <p:cNvPr id="5" name="Plassholder for bunntekst 4"/>
          <p:cNvSpPr>
            <a:spLocks noGrp="1"/>
          </p:cNvSpPr>
          <p:nvPr>
            <p:ph type="ftr" sz="quarter" idx="11"/>
          </p:nvPr>
        </p:nvSpPr>
        <p:spPr/>
        <p:txBody>
          <a:bodyPr/>
          <a:lstStyle/>
          <a:p>
            <a:endParaRPr lang="en-US"/>
          </a:p>
        </p:txBody>
      </p:sp>
      <p:sp>
        <p:nvSpPr>
          <p:cNvPr id="6" name="Plassholder for lysbildenummer 5"/>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26970813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dato 4"/>
          <p:cNvSpPr>
            <a:spLocks noGrp="1"/>
          </p:cNvSpPr>
          <p:nvPr>
            <p:ph type="dt" sz="half" idx="10"/>
          </p:nvPr>
        </p:nvSpPr>
        <p:spPr/>
        <p:txBody>
          <a:bodyPr/>
          <a:lstStyle/>
          <a:p>
            <a:fld id="{28543BDC-0553-40FA-A4DB-EDAAA606CFF6}" type="datetimeFigureOut">
              <a:rPr lang="en-US" smtClean="0"/>
              <a:t>8/26/18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27648217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endParaRPr lang="en-US"/>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7" name="Plassholder for dato 6"/>
          <p:cNvSpPr>
            <a:spLocks noGrp="1"/>
          </p:cNvSpPr>
          <p:nvPr>
            <p:ph type="dt" sz="half" idx="10"/>
          </p:nvPr>
        </p:nvSpPr>
        <p:spPr/>
        <p:txBody>
          <a:bodyPr/>
          <a:lstStyle/>
          <a:p>
            <a:fld id="{28543BDC-0553-40FA-A4DB-EDAAA606CFF6}" type="datetimeFigureOut">
              <a:rPr lang="en-US" smtClean="0"/>
              <a:t>8/26/18</a:t>
            </a:fld>
            <a:endParaRPr lang="en-US"/>
          </a:p>
        </p:txBody>
      </p:sp>
      <p:sp>
        <p:nvSpPr>
          <p:cNvPr id="8" name="Plassholder for bunntekst 7"/>
          <p:cNvSpPr>
            <a:spLocks noGrp="1"/>
          </p:cNvSpPr>
          <p:nvPr>
            <p:ph type="ftr" sz="quarter" idx="11"/>
          </p:nvPr>
        </p:nvSpPr>
        <p:spPr/>
        <p:txBody>
          <a:bodyPr/>
          <a:lstStyle/>
          <a:p>
            <a:endParaRPr lang="en-US"/>
          </a:p>
        </p:txBody>
      </p:sp>
      <p:sp>
        <p:nvSpPr>
          <p:cNvPr id="9" name="Plassholder for lysbildenummer 8"/>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4043207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en-US"/>
          </a:p>
        </p:txBody>
      </p:sp>
      <p:sp>
        <p:nvSpPr>
          <p:cNvPr id="3" name="Plassholder for dato 2"/>
          <p:cNvSpPr>
            <a:spLocks noGrp="1"/>
          </p:cNvSpPr>
          <p:nvPr>
            <p:ph type="dt" sz="half" idx="10"/>
          </p:nvPr>
        </p:nvSpPr>
        <p:spPr/>
        <p:txBody>
          <a:bodyPr/>
          <a:lstStyle/>
          <a:p>
            <a:fld id="{28543BDC-0553-40FA-A4DB-EDAAA606CFF6}" type="datetimeFigureOut">
              <a:rPr lang="en-US" smtClean="0"/>
              <a:t>8/26/18</a:t>
            </a:fld>
            <a:endParaRPr lang="en-US"/>
          </a:p>
        </p:txBody>
      </p:sp>
      <p:sp>
        <p:nvSpPr>
          <p:cNvPr id="4" name="Plassholder for bunntekst 3"/>
          <p:cNvSpPr>
            <a:spLocks noGrp="1"/>
          </p:cNvSpPr>
          <p:nvPr>
            <p:ph type="ftr" sz="quarter" idx="11"/>
          </p:nvPr>
        </p:nvSpPr>
        <p:spPr/>
        <p:txBody>
          <a:bodyPr/>
          <a:lstStyle/>
          <a:p>
            <a:endParaRPr lang="en-US"/>
          </a:p>
        </p:txBody>
      </p:sp>
      <p:sp>
        <p:nvSpPr>
          <p:cNvPr id="5" name="Plassholder for lysbildenummer 4"/>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3347560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28543BDC-0553-40FA-A4DB-EDAAA606CFF6}" type="datetimeFigureOut">
              <a:rPr lang="en-US" smtClean="0"/>
              <a:t>8/26/18</a:t>
            </a:fld>
            <a:endParaRPr lang="en-US"/>
          </a:p>
        </p:txBody>
      </p:sp>
      <p:sp>
        <p:nvSpPr>
          <p:cNvPr id="3" name="Plassholder for bunntekst 2"/>
          <p:cNvSpPr>
            <a:spLocks noGrp="1"/>
          </p:cNvSpPr>
          <p:nvPr>
            <p:ph type="ftr" sz="quarter" idx="11"/>
          </p:nvPr>
        </p:nvSpPr>
        <p:spPr/>
        <p:txBody>
          <a:bodyPr/>
          <a:lstStyle/>
          <a:p>
            <a:endParaRPr lang="en-US"/>
          </a:p>
        </p:txBody>
      </p:sp>
      <p:sp>
        <p:nvSpPr>
          <p:cNvPr id="4" name="Plassholder for lysbildenummer 3"/>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10868635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8/26/18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1635284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en-US"/>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28543BDC-0553-40FA-A4DB-EDAAA606CFF6}" type="datetimeFigureOut">
              <a:rPr lang="en-US" smtClean="0"/>
              <a:t>8/26/18</a:t>
            </a:fld>
            <a:endParaRPr lang="en-US"/>
          </a:p>
        </p:txBody>
      </p:sp>
      <p:sp>
        <p:nvSpPr>
          <p:cNvPr id="6" name="Plassholder for bunntekst 5"/>
          <p:cNvSpPr>
            <a:spLocks noGrp="1"/>
          </p:cNvSpPr>
          <p:nvPr>
            <p:ph type="ftr" sz="quarter" idx="11"/>
          </p:nvPr>
        </p:nvSpPr>
        <p:spPr/>
        <p:txBody>
          <a:bodyPr/>
          <a:lstStyle/>
          <a:p>
            <a:endParaRPr lang="en-US"/>
          </a:p>
        </p:txBody>
      </p:sp>
      <p:sp>
        <p:nvSpPr>
          <p:cNvPr id="7" name="Plassholder for lysbildenummer 6"/>
          <p:cNvSpPr>
            <a:spLocks noGrp="1"/>
          </p:cNvSpPr>
          <p:nvPr>
            <p:ph type="sldNum" sz="quarter" idx="12"/>
          </p:nvPr>
        </p:nvSpPr>
        <p:spPr/>
        <p:txBody>
          <a:bodyPr/>
          <a:lstStyle/>
          <a:p>
            <a:fld id="{BE9AD569-83DD-4E5B-AF97-63825DE45633}" type="slidenum">
              <a:rPr lang="en-US" smtClean="0"/>
              <a:t>‹nr.›</a:t>
            </a:fld>
            <a:endParaRPr lang="en-US"/>
          </a:p>
        </p:txBody>
      </p:sp>
    </p:spTree>
    <p:extLst>
      <p:ext uri="{BB962C8B-B14F-4D97-AF65-F5344CB8AC3E}">
        <p14:creationId xmlns:p14="http://schemas.microsoft.com/office/powerpoint/2010/main" val="41320151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a:t>Klikk for å redigere tittelstil</a:t>
            </a:r>
            <a:endParaRPr lang="en-US"/>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en-US"/>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8543BDC-0553-40FA-A4DB-EDAAA606CFF6}" type="datetimeFigureOut">
              <a:rPr lang="en-US" smtClean="0"/>
              <a:t>8/26/18</a:t>
            </a:fld>
            <a:endParaRPr lang="en-US"/>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9AD569-83DD-4E5B-AF97-63825DE45633}" type="slidenum">
              <a:rPr lang="en-US" smtClean="0"/>
              <a:t>‹nr.›</a:t>
            </a:fld>
            <a:endParaRPr lang="en-US"/>
          </a:p>
        </p:txBody>
      </p:sp>
    </p:spTree>
    <p:extLst>
      <p:ext uri="{BB962C8B-B14F-4D97-AF65-F5344CB8AC3E}">
        <p14:creationId xmlns:p14="http://schemas.microsoft.com/office/powerpoint/2010/main" val="264931951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p:txBody>
          <a:bodyPr>
            <a:normAutofit fontScale="90000"/>
          </a:bodyPr>
          <a:lstStyle/>
          <a:p>
            <a:br>
              <a:rPr lang="en-US" sz="4000" b="1" dirty="0">
                <a:cs typeface="Calibri Light"/>
              </a:rPr>
            </a:br>
            <a:br>
              <a:rPr lang="en-US" sz="4000" b="1" dirty="0">
                <a:cs typeface="Calibri Light"/>
              </a:rPr>
            </a:br>
            <a:br>
              <a:rPr lang="en-US" sz="4000" b="1" dirty="0">
                <a:ea typeface="+mj-lt"/>
                <a:cs typeface="+mj-lt"/>
              </a:rPr>
            </a:br>
            <a:br>
              <a:rPr lang="en-US" sz="4000" b="1" dirty="0">
                <a:ea typeface="+mj-lt"/>
                <a:cs typeface="+mj-lt"/>
              </a:rPr>
            </a:br>
            <a:br>
              <a:rPr lang="en-US" sz="4000" b="1" dirty="0">
                <a:ea typeface="+mj-lt"/>
                <a:cs typeface="+mj-lt"/>
              </a:rPr>
            </a:br>
            <a:br>
              <a:rPr lang="en-US" sz="4000" b="1" dirty="0">
                <a:ea typeface="+mj-lt"/>
                <a:cs typeface="+mj-lt"/>
              </a:rPr>
            </a:br>
            <a:br>
              <a:rPr lang="en-US" sz="4000" b="1" dirty="0">
                <a:ea typeface="+mj-lt"/>
                <a:cs typeface="+mj-lt"/>
              </a:rPr>
            </a:br>
            <a:br>
              <a:rPr lang="en-US" sz="4000" b="1" dirty="0">
                <a:ea typeface="+mj-lt"/>
                <a:cs typeface="+mj-lt"/>
              </a:rPr>
            </a:br>
            <a:br>
              <a:rPr lang="en-US" sz="4000" b="1" dirty="0">
                <a:ea typeface="+mj-lt"/>
                <a:cs typeface="+mj-lt"/>
              </a:rPr>
            </a:br>
            <a:r>
              <a:rPr lang="nb-NO" sz="4000" b="1" dirty="0">
                <a:cs typeface="Calibri Light"/>
              </a:rPr>
              <a:t>Utvikle lærerundervisningen innenfor språkopplæringen for 6-12 åringer, med et flerspråklig rammeverk.</a:t>
            </a:r>
            <a:endParaRPr lang="nb-NO" sz="4000" b="1" dirty="0">
              <a:ea typeface="+mj-lt"/>
              <a:cs typeface="+mj-lt"/>
            </a:endParaRPr>
          </a:p>
          <a:p>
            <a:endParaRPr lang="en-US" dirty="0">
              <a:cs typeface="Calibri Light"/>
            </a:endParaRPr>
          </a:p>
        </p:txBody>
      </p:sp>
      <p:sp>
        <p:nvSpPr>
          <p:cNvPr id="3" name="Undertittel 2"/>
          <p:cNvSpPr>
            <a:spLocks noGrp="1"/>
          </p:cNvSpPr>
          <p:nvPr>
            <p:ph type="subTitle" idx="1"/>
          </p:nvPr>
        </p:nvSpPr>
        <p:spPr/>
        <p:txBody>
          <a:bodyPr vert="horz" lIns="91440" tIns="45720" rIns="91440" bIns="45720" rtlCol="0" anchor="t">
            <a:normAutofit/>
          </a:bodyPr>
          <a:lstStyle/>
          <a:p>
            <a:r>
              <a:rPr lang="da-DK" dirty="0">
                <a:cs typeface="Calibri"/>
              </a:rPr>
              <a:t>Tatjana </a:t>
            </a:r>
            <a:r>
              <a:rPr lang="da-DK" dirty="0" err="1">
                <a:cs typeface="Calibri"/>
              </a:rPr>
              <a:t>Bulajeva</a:t>
            </a:r>
            <a:r>
              <a:rPr lang="da-DK" dirty="0">
                <a:cs typeface="Calibri"/>
              </a:rPr>
              <a:t>, Janet </a:t>
            </a:r>
            <a:r>
              <a:rPr lang="da-DK" dirty="0" err="1">
                <a:cs typeface="Calibri"/>
              </a:rPr>
              <a:t>Enever</a:t>
            </a:r>
            <a:r>
              <a:rPr lang="da-DK" dirty="0">
                <a:cs typeface="Calibri"/>
              </a:rPr>
              <a:t>, Eva Lindgren, Anna-Vera </a:t>
            </a:r>
            <a:r>
              <a:rPr lang="da-DK" dirty="0" err="1">
                <a:cs typeface="Calibri"/>
              </a:rPr>
              <a:t>Meidell</a:t>
            </a:r>
            <a:r>
              <a:rPr lang="da-DK" dirty="0">
                <a:cs typeface="Calibri"/>
              </a:rPr>
              <a:t> Sigsgaard, </a:t>
            </a:r>
            <a:r>
              <a:rPr lang="da-DK" dirty="0" err="1">
                <a:cs typeface="Calibri"/>
              </a:rPr>
              <a:t>Karyn</a:t>
            </a:r>
            <a:r>
              <a:rPr lang="da-DK" dirty="0">
                <a:cs typeface="Calibri"/>
              </a:rPr>
              <a:t> </a:t>
            </a:r>
            <a:r>
              <a:rPr lang="da-DK" dirty="0" err="1">
                <a:cs typeface="Calibri"/>
              </a:rPr>
              <a:t>Sandström</a:t>
            </a:r>
            <a:r>
              <a:rPr lang="da-DK" dirty="0">
                <a:cs typeface="Calibri"/>
              </a:rPr>
              <a:t>, Karoline Søgaard, Hanne Thomsen</a:t>
            </a:r>
          </a:p>
          <a:p>
            <a:r>
              <a:rPr lang="nb-NO" dirty="0" err="1"/>
              <a:t>Translation</a:t>
            </a:r>
            <a:r>
              <a:rPr lang="nb-NO" dirty="0"/>
              <a:t>: Annette Sandvær</a:t>
            </a:r>
            <a:endParaRPr lang="da-DK" dirty="0"/>
          </a:p>
          <a:p>
            <a:endParaRPr lang="da-DK" dirty="0">
              <a:cs typeface="Calibri"/>
            </a:endParaRPr>
          </a:p>
          <a:p>
            <a:endParaRPr lang="da-DK" dirty="0">
              <a:cs typeface="Calibri"/>
            </a:endParaRPr>
          </a:p>
          <a:p>
            <a:endParaRPr lang="da-DK" dirty="0">
              <a:cs typeface="Calibri"/>
            </a:endParaRPr>
          </a:p>
        </p:txBody>
      </p:sp>
      <p:pic>
        <p:nvPicPr>
          <p:cNvPr id="4" name="Bilde 4">
            <a:extLst>
              <a:ext uri="{FF2B5EF4-FFF2-40B4-BE49-F238E27FC236}">
                <a16:creationId xmlns:a16="http://schemas.microsoft.com/office/drawing/2014/main" id="{0FD7B3E1-F95D-47E7-992C-1E941FB8F125}"/>
              </a:ext>
            </a:extLst>
          </p:cNvPr>
          <p:cNvPicPr>
            <a:picLocks noChangeAspect="1"/>
          </p:cNvPicPr>
          <p:nvPr/>
        </p:nvPicPr>
        <p:blipFill>
          <a:blip r:embed="rId2"/>
          <a:stretch>
            <a:fillRect/>
          </a:stretch>
        </p:blipFill>
        <p:spPr>
          <a:xfrm>
            <a:off x="4553406" y="5732508"/>
            <a:ext cx="2743200" cy="720909"/>
          </a:xfrm>
          <a:prstGeom prst="rect">
            <a:avLst/>
          </a:prstGeom>
        </p:spPr>
      </p:pic>
    </p:spTree>
    <p:extLst>
      <p:ext uri="{BB962C8B-B14F-4D97-AF65-F5344CB8AC3E}">
        <p14:creationId xmlns:p14="http://schemas.microsoft.com/office/powerpoint/2010/main" val="42531249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30C2165C-59B9-4BEA-96F8-A1592D5C4355}"/>
              </a:ext>
            </a:extLst>
          </p:cNvPr>
          <p:cNvSpPr>
            <a:spLocks noGrp="1"/>
          </p:cNvSpPr>
          <p:nvPr>
            <p:ph type="title"/>
          </p:nvPr>
        </p:nvSpPr>
        <p:spPr/>
        <p:txBody>
          <a:bodyPr>
            <a:normAutofit/>
          </a:bodyPr>
          <a:lstStyle/>
          <a:p>
            <a:r>
              <a:rPr lang="nb-NO" sz="2400" dirty="0">
                <a:cs typeface="Calibri Light"/>
              </a:rPr>
              <a:t>Bakgrunn</a:t>
            </a:r>
            <a:endParaRPr lang="nb-NO" sz="2400" dirty="0"/>
          </a:p>
        </p:txBody>
      </p:sp>
      <p:sp>
        <p:nvSpPr>
          <p:cNvPr id="3" name="Plassholder for innhold 2">
            <a:extLst>
              <a:ext uri="{FF2B5EF4-FFF2-40B4-BE49-F238E27FC236}">
                <a16:creationId xmlns:a16="http://schemas.microsoft.com/office/drawing/2014/main" id="{8349923E-E88C-4A80-B2ED-F960B5F91817}"/>
              </a:ext>
            </a:extLst>
          </p:cNvPr>
          <p:cNvSpPr>
            <a:spLocks noGrp="1"/>
          </p:cNvSpPr>
          <p:nvPr>
            <p:ph idx="1"/>
          </p:nvPr>
        </p:nvSpPr>
        <p:spPr/>
        <p:txBody>
          <a:bodyPr vert="horz" lIns="91440" tIns="45720" rIns="91440" bIns="45720" rtlCol="0" anchor="t">
            <a:normAutofit/>
          </a:bodyPr>
          <a:lstStyle/>
          <a:p>
            <a:pPr marL="342900" indent="-342900"/>
            <a:r>
              <a:rPr lang="nb-NO" sz="2000" dirty="0">
                <a:cs typeface="Calibri"/>
              </a:rPr>
              <a:t>Generelle diskusjonsspørsmål ble utviklet i "</a:t>
            </a:r>
            <a:r>
              <a:rPr lang="nb-NO" sz="2000" dirty="0" err="1">
                <a:cs typeface="Calibri"/>
              </a:rPr>
              <a:t>Nordplus</a:t>
            </a:r>
            <a:r>
              <a:rPr lang="nb-NO" sz="2000" dirty="0">
                <a:cs typeface="Calibri"/>
              </a:rPr>
              <a:t> </a:t>
            </a:r>
            <a:r>
              <a:rPr lang="nb-NO" sz="2000" dirty="0" err="1">
                <a:cs typeface="Calibri"/>
              </a:rPr>
              <a:t>Horizontal</a:t>
            </a:r>
            <a:r>
              <a:rPr lang="nb-NO" sz="2000" dirty="0">
                <a:cs typeface="Calibri"/>
              </a:rPr>
              <a:t> workshop"  i København februar 2017.</a:t>
            </a:r>
          </a:p>
          <a:p>
            <a:pPr marL="342900" indent="-342900"/>
            <a:endParaRPr lang="nb-NO" sz="2000" dirty="0">
              <a:cs typeface="Calibri"/>
            </a:endParaRPr>
          </a:p>
          <a:p>
            <a:r>
              <a:rPr lang="nb-NO" sz="2000" dirty="0">
                <a:cs typeface="Calibri"/>
              </a:rPr>
              <a:t>Relevante referanser som kan brukes med lærerstudenter i diskusjonen om språkopplæring for 6-12åringer med en flerspråklig ramme, er vedlagt.</a:t>
            </a:r>
          </a:p>
          <a:p>
            <a:pPr marL="0" indent="0">
              <a:lnSpc>
                <a:spcPct val="100000"/>
              </a:lnSpc>
              <a:spcBef>
                <a:spcPts val="0"/>
              </a:spcBef>
            </a:pPr>
            <a:endParaRPr lang="nb-NO" sz="2000" dirty="0">
              <a:cs typeface="Calibri"/>
            </a:endParaRPr>
          </a:p>
          <a:p>
            <a:pPr marL="342900" indent="-342900">
              <a:lnSpc>
                <a:spcPct val="100000"/>
              </a:lnSpc>
              <a:spcBef>
                <a:spcPts val="0"/>
              </a:spcBef>
            </a:pPr>
            <a:endParaRPr lang="nb-NO" sz="2000" dirty="0">
              <a:cs typeface="Calibri"/>
            </a:endParaRPr>
          </a:p>
          <a:p>
            <a:pPr marL="342900" indent="-342900">
              <a:lnSpc>
                <a:spcPct val="100000"/>
              </a:lnSpc>
              <a:spcBef>
                <a:spcPts val="0"/>
              </a:spcBef>
            </a:pPr>
            <a:r>
              <a:rPr lang="nb-NO" sz="2000" dirty="0">
                <a:cs typeface="Calibri"/>
              </a:rPr>
              <a:t>For noen spørsmål ble videosnutter innsamlet under klasseromobservasjoner i prosjektet "Learning Foreign Languages at an </a:t>
            </a:r>
            <a:r>
              <a:rPr lang="nb-NO" sz="2000" dirty="0" err="1">
                <a:cs typeface="Calibri"/>
              </a:rPr>
              <a:t>Early</a:t>
            </a:r>
            <a:r>
              <a:rPr lang="nb-NO" sz="2000" dirty="0">
                <a:cs typeface="Calibri"/>
              </a:rPr>
              <a:t> Age".</a:t>
            </a:r>
          </a:p>
          <a:p>
            <a:pPr marL="342900" indent="-342900">
              <a:lnSpc>
                <a:spcPct val="100000"/>
              </a:lnSpc>
              <a:spcBef>
                <a:spcPts val="0"/>
              </a:spcBef>
            </a:pPr>
            <a:endParaRPr lang="nb-NO" sz="2000" dirty="0">
              <a:cs typeface="Calibri"/>
            </a:endParaRPr>
          </a:p>
          <a:p>
            <a:pPr marL="0" indent="0">
              <a:lnSpc>
                <a:spcPct val="100000"/>
              </a:lnSpc>
              <a:spcBef>
                <a:spcPts val="0"/>
              </a:spcBef>
            </a:pPr>
            <a:endParaRPr lang="nb-NO" sz="2000" dirty="0">
              <a:cs typeface="Calibri"/>
            </a:endParaRPr>
          </a:p>
          <a:p>
            <a:pPr marL="342900" indent="-342900">
              <a:lnSpc>
                <a:spcPct val="100000"/>
              </a:lnSpc>
              <a:spcBef>
                <a:spcPts val="0"/>
              </a:spcBef>
            </a:pPr>
            <a:r>
              <a:rPr lang="nb-NO" sz="2000" dirty="0">
                <a:cs typeface="Calibri"/>
              </a:rPr>
              <a:t>Refleksjonsspørsmål til noen av videosnuttene ble laget for bruk i lærerutdanningen. </a:t>
            </a:r>
            <a:endParaRPr lang="da-DK" sz="2000" dirty="0">
              <a:cs typeface="Calibri"/>
            </a:endParaRPr>
          </a:p>
          <a:p>
            <a:pPr marL="342900" indent="-342900">
              <a:lnSpc>
                <a:spcPct val="100000"/>
              </a:lnSpc>
              <a:spcBef>
                <a:spcPts val="0"/>
              </a:spcBef>
            </a:pPr>
            <a:endParaRPr lang="da-DK" sz="2000" dirty="0">
              <a:cs typeface="Calibri"/>
            </a:endParaRPr>
          </a:p>
          <a:p>
            <a:pPr marL="0" indent="0">
              <a:lnSpc>
                <a:spcPct val="100000"/>
              </a:lnSpc>
              <a:spcBef>
                <a:spcPts val="0"/>
              </a:spcBef>
            </a:pPr>
            <a:endParaRPr lang="da-DK" sz="2000" dirty="0">
              <a:cs typeface="Calibri"/>
            </a:endParaRPr>
          </a:p>
          <a:p>
            <a:pPr marL="342900" indent="-342900">
              <a:lnSpc>
                <a:spcPct val="100000"/>
              </a:lnSpc>
              <a:spcBef>
                <a:spcPts val="0"/>
              </a:spcBef>
            </a:pPr>
            <a:endParaRPr lang="da-DK" sz="2000" dirty="0">
              <a:cs typeface="Calibri"/>
            </a:endParaRPr>
          </a:p>
        </p:txBody>
      </p:sp>
      <p:pic>
        <p:nvPicPr>
          <p:cNvPr id="4" name="Bilde 4">
            <a:extLst>
              <a:ext uri="{FF2B5EF4-FFF2-40B4-BE49-F238E27FC236}">
                <a16:creationId xmlns:a16="http://schemas.microsoft.com/office/drawing/2014/main" id="{CBAF7B4E-8A3A-4FFF-AC6F-F01A30A6F353}"/>
              </a:ext>
            </a:extLst>
          </p:cNvPr>
          <p:cNvPicPr>
            <a:picLocks noChangeAspect="1"/>
          </p:cNvPicPr>
          <p:nvPr/>
        </p:nvPicPr>
        <p:blipFill>
          <a:blip r:embed="rId2"/>
          <a:stretch>
            <a:fillRect/>
          </a:stretch>
        </p:blipFill>
        <p:spPr>
          <a:xfrm>
            <a:off x="4733580" y="5814807"/>
            <a:ext cx="2743200" cy="718457"/>
          </a:xfrm>
          <a:prstGeom prst="rect">
            <a:avLst/>
          </a:prstGeom>
        </p:spPr>
      </p:pic>
    </p:spTree>
    <p:extLst>
      <p:ext uri="{BB962C8B-B14F-4D97-AF65-F5344CB8AC3E}">
        <p14:creationId xmlns:p14="http://schemas.microsoft.com/office/powerpoint/2010/main" val="4250314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A5DD5BB5-2BCE-4089-AAF8-A6C0F7BD5576}"/>
              </a:ext>
            </a:extLst>
          </p:cNvPr>
          <p:cNvSpPr>
            <a:spLocks noGrp="1"/>
          </p:cNvSpPr>
          <p:nvPr>
            <p:ph type="title"/>
          </p:nvPr>
        </p:nvSpPr>
        <p:spPr/>
        <p:txBody>
          <a:bodyPr/>
          <a:lstStyle/>
          <a:p>
            <a:r>
              <a:rPr lang="nb-NO" dirty="0">
                <a:cs typeface="Calibri Light"/>
              </a:rPr>
              <a:t>Definisjoner av Europarådet</a:t>
            </a:r>
            <a:endParaRPr lang="nb-NO" dirty="0"/>
          </a:p>
        </p:txBody>
      </p:sp>
      <p:sp>
        <p:nvSpPr>
          <p:cNvPr id="3" name="Plassholder for innhold 2">
            <a:extLst>
              <a:ext uri="{FF2B5EF4-FFF2-40B4-BE49-F238E27FC236}">
                <a16:creationId xmlns:a16="http://schemas.microsoft.com/office/drawing/2014/main" id="{5A6D3B78-CE31-4318-8E81-D5F67B4DF8E0}"/>
              </a:ext>
            </a:extLst>
          </p:cNvPr>
          <p:cNvSpPr>
            <a:spLocks noGrp="1"/>
          </p:cNvSpPr>
          <p:nvPr>
            <p:ph idx="1"/>
          </p:nvPr>
        </p:nvSpPr>
        <p:spPr>
          <a:xfrm>
            <a:off x="838200" y="1825625"/>
            <a:ext cx="10515600" cy="4691024"/>
          </a:xfrm>
        </p:spPr>
        <p:txBody>
          <a:bodyPr vert="horz" lIns="91440" tIns="45720" rIns="91440" bIns="45720" rtlCol="0" anchor="t">
            <a:normAutofit fontScale="92500"/>
          </a:bodyPr>
          <a:lstStyle/>
          <a:p>
            <a:pPr marL="457200" indent="-457200"/>
            <a:r>
              <a:rPr lang="en-GB" b="1" dirty="0" err="1">
                <a:cs typeface="Calibri"/>
              </a:rPr>
              <a:t>Plurilingualism</a:t>
            </a:r>
            <a:r>
              <a:rPr lang="en-GB" b="1" dirty="0">
                <a:cs typeface="Calibri"/>
              </a:rPr>
              <a:t> </a:t>
            </a:r>
            <a:r>
              <a:rPr lang="en-GB" dirty="0">
                <a:cs typeface="Calibri"/>
              </a:rPr>
              <a:t>refers to the repertoire of varieties of language which many individuals use and is therefore the opposite of monolingualism; it includes the language variety referred to as ‘mother tongue’ or ‘first language’ and any number of other languages or varieties. Thus, in some multilingual areas some individuals are monolingual and some are plurilingual (</a:t>
            </a:r>
            <a:r>
              <a:rPr lang="en-US" dirty="0">
                <a:cs typeface="Calibri"/>
              </a:rPr>
              <a:t>Council of Europe, 2014 </a:t>
            </a:r>
            <a:r>
              <a:rPr lang="en-US" dirty="0" err="1">
                <a:cs typeface="Calibri"/>
              </a:rPr>
              <a:t>n.d.</a:t>
            </a:r>
            <a:r>
              <a:rPr lang="en-US" dirty="0">
                <a:cs typeface="Calibri"/>
              </a:rPr>
              <a:t>)</a:t>
            </a:r>
            <a:r>
              <a:rPr lang="en-GB" dirty="0">
                <a:cs typeface="Calibri"/>
              </a:rPr>
              <a:t>. </a:t>
            </a:r>
            <a:endParaRPr lang="en-GB" b="1">
              <a:cs typeface="Calibri"/>
            </a:endParaRPr>
          </a:p>
          <a:p>
            <a:pPr marL="0" indent="0">
              <a:lnSpc>
                <a:spcPct val="100000"/>
              </a:lnSpc>
              <a:spcBef>
                <a:spcPts val="0"/>
              </a:spcBef>
            </a:pPr>
            <a:endParaRPr lang="da-DK">
              <a:cs typeface="Calibri"/>
            </a:endParaRPr>
          </a:p>
          <a:p>
            <a:pPr marL="457200" indent="-457200">
              <a:lnSpc>
                <a:spcPct val="100000"/>
              </a:lnSpc>
              <a:spcBef>
                <a:spcPts val="0"/>
              </a:spcBef>
            </a:pPr>
            <a:r>
              <a:rPr lang="en-US" b="1" dirty="0">
                <a:cs typeface="Calibri"/>
              </a:rPr>
              <a:t>Multilingualism</a:t>
            </a:r>
            <a:r>
              <a:rPr lang="en-US" dirty="0">
                <a:cs typeface="Calibri"/>
              </a:rPr>
              <a:t> refers to the presence in a geographical area, large or small, of more than one ‘variety of language’ i.e. the mode of speaking of a social group whether it is formally recognized as a language or not; in such an area individuals may be monolingual, speaking only their own variety </a:t>
            </a:r>
            <a:r>
              <a:rPr lang="en-GB" dirty="0">
                <a:cs typeface="Calibri"/>
              </a:rPr>
              <a:t>(</a:t>
            </a:r>
            <a:r>
              <a:rPr lang="en-US" dirty="0">
                <a:cs typeface="Calibri"/>
              </a:rPr>
              <a:t>Council of Europe, 2014 </a:t>
            </a:r>
            <a:r>
              <a:rPr lang="en-US" dirty="0" err="1">
                <a:cs typeface="Calibri"/>
              </a:rPr>
              <a:t>n.d.</a:t>
            </a:r>
            <a:r>
              <a:rPr lang="en-US" dirty="0">
                <a:cs typeface="Calibri"/>
              </a:rPr>
              <a:t>)</a:t>
            </a:r>
            <a:r>
              <a:rPr lang="en-GB" dirty="0">
                <a:cs typeface="Calibri"/>
              </a:rPr>
              <a:t>.</a:t>
            </a:r>
          </a:p>
          <a:p>
            <a:pPr marL="0" indent="0">
              <a:lnSpc>
                <a:spcPct val="100000"/>
              </a:lnSpc>
              <a:spcBef>
                <a:spcPts val="0"/>
              </a:spcBef>
            </a:pPr>
            <a:endParaRPr lang="en-GB" dirty="0">
              <a:cs typeface="Calibri"/>
            </a:endParaRPr>
          </a:p>
        </p:txBody>
      </p:sp>
      <p:pic>
        <p:nvPicPr>
          <p:cNvPr id="4" name="Bilde 4">
            <a:extLst>
              <a:ext uri="{FF2B5EF4-FFF2-40B4-BE49-F238E27FC236}">
                <a16:creationId xmlns:a16="http://schemas.microsoft.com/office/drawing/2014/main" id="{AB97B4ED-107A-4531-911E-0F88546076C2}"/>
              </a:ext>
            </a:extLst>
          </p:cNvPr>
          <p:cNvPicPr>
            <a:picLocks noChangeAspect="1"/>
          </p:cNvPicPr>
          <p:nvPr/>
        </p:nvPicPr>
        <p:blipFill>
          <a:blip r:embed="rId2"/>
          <a:stretch>
            <a:fillRect/>
          </a:stretch>
        </p:blipFill>
        <p:spPr>
          <a:xfrm>
            <a:off x="5403774" y="6301385"/>
            <a:ext cx="2743200" cy="718457"/>
          </a:xfrm>
          <a:prstGeom prst="rect">
            <a:avLst/>
          </a:prstGeom>
        </p:spPr>
      </p:pic>
    </p:spTree>
    <p:extLst>
      <p:ext uri="{BB962C8B-B14F-4D97-AF65-F5344CB8AC3E}">
        <p14:creationId xmlns:p14="http://schemas.microsoft.com/office/powerpoint/2010/main" val="30279048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0AF512E-4584-4ABE-9A50-4A1A9512886F}"/>
              </a:ext>
            </a:extLst>
          </p:cNvPr>
          <p:cNvSpPr>
            <a:spLocks noGrp="1"/>
          </p:cNvSpPr>
          <p:nvPr>
            <p:ph type="title"/>
          </p:nvPr>
        </p:nvSpPr>
        <p:spPr/>
        <p:txBody>
          <a:bodyPr/>
          <a:lstStyle/>
          <a:p>
            <a:r>
              <a:rPr lang="da-DK" sz="2400" b="1" dirty="0">
                <a:cs typeface="Calibri Light"/>
              </a:rPr>
              <a:t> </a:t>
            </a:r>
            <a:br>
              <a:rPr lang="da-DK" sz="2400" b="1" dirty="0">
                <a:cs typeface="Calibri Light"/>
              </a:rPr>
            </a:br>
            <a:r>
              <a:rPr lang="da-DK" sz="2400" b="1" dirty="0">
                <a:cs typeface="Calibri Light"/>
              </a:rPr>
              <a:t>Generelle </a:t>
            </a:r>
            <a:r>
              <a:rPr lang="da-DK" sz="2400" b="1" dirty="0" err="1">
                <a:cs typeface="Calibri Light"/>
              </a:rPr>
              <a:t>diskusjonspørsmål</a:t>
            </a:r>
            <a:r>
              <a:rPr lang="da-DK" sz="2400" b="1" dirty="0">
                <a:cs typeface="Calibri Light"/>
              </a:rPr>
              <a:t> </a:t>
            </a:r>
          </a:p>
        </p:txBody>
      </p:sp>
      <p:sp>
        <p:nvSpPr>
          <p:cNvPr id="3" name="Plassholder for innhold 2">
            <a:extLst>
              <a:ext uri="{FF2B5EF4-FFF2-40B4-BE49-F238E27FC236}">
                <a16:creationId xmlns:a16="http://schemas.microsoft.com/office/drawing/2014/main" id="{5A0BAED6-2947-480D-A085-8EEAECA40B18}"/>
              </a:ext>
            </a:extLst>
          </p:cNvPr>
          <p:cNvSpPr>
            <a:spLocks noGrp="1"/>
          </p:cNvSpPr>
          <p:nvPr>
            <p:ph idx="1"/>
          </p:nvPr>
        </p:nvSpPr>
        <p:spPr/>
        <p:txBody>
          <a:bodyPr vert="horz" lIns="91440" tIns="45720" rIns="91440" bIns="45720" rtlCol="0" anchor="t">
            <a:normAutofit/>
          </a:bodyPr>
          <a:lstStyle/>
          <a:p>
            <a:pPr marL="0" indent="0">
              <a:lnSpc>
                <a:spcPct val="100000"/>
              </a:lnSpc>
              <a:spcBef>
                <a:spcPts val="0"/>
              </a:spcBef>
              <a:buNone/>
            </a:pPr>
            <a:endParaRPr lang="nb-NO" sz="1800" dirty="0">
              <a:cs typeface="Calibri"/>
            </a:endParaRPr>
          </a:p>
          <a:p>
            <a:pPr marL="342900" indent="-342900">
              <a:lnSpc>
                <a:spcPct val="100000"/>
              </a:lnSpc>
              <a:spcBef>
                <a:spcPts val="0"/>
              </a:spcBef>
              <a:buAutoNum type="arabicPeriod"/>
            </a:pPr>
            <a:endParaRPr lang="nb-NO" sz="1800" dirty="0">
              <a:cs typeface="Calibri"/>
            </a:endParaRPr>
          </a:p>
          <a:p>
            <a:pPr marL="342900" indent="-342900">
              <a:lnSpc>
                <a:spcPct val="100000"/>
              </a:lnSpc>
              <a:spcBef>
                <a:spcPts val="0"/>
              </a:spcBef>
              <a:buAutoNum type="arabicPeriod"/>
            </a:pPr>
            <a:endParaRPr lang="nb-NO" sz="1800" dirty="0">
              <a:cs typeface="Calibri"/>
            </a:endParaRPr>
          </a:p>
          <a:p>
            <a:pPr marL="0" indent="0">
              <a:lnSpc>
                <a:spcPct val="100000"/>
              </a:lnSpc>
              <a:spcBef>
                <a:spcPts val="0"/>
              </a:spcBef>
              <a:buNone/>
            </a:pPr>
            <a:r>
              <a:rPr lang="nb-NO" sz="1800" dirty="0">
                <a:cs typeface="Calibri"/>
              </a:rPr>
              <a:t>1. Hvordan kan alle studenters lingvistiske ressurser støtte hva barna lærer det første året med engelsk?</a:t>
            </a:r>
          </a:p>
          <a:p>
            <a:pPr marL="0" indent="0">
              <a:lnSpc>
                <a:spcPct val="100000"/>
              </a:lnSpc>
              <a:spcBef>
                <a:spcPts val="0"/>
              </a:spcBef>
              <a:buNone/>
            </a:pPr>
            <a:r>
              <a:rPr lang="nb-NO" sz="1800" dirty="0">
                <a:cs typeface="Calibri"/>
              </a:rPr>
              <a:t>Har barn som allerede snakker flere språk mulighet til å håndtere innlæring av enda flere språk?</a:t>
            </a:r>
          </a:p>
          <a:p>
            <a:pPr marL="0" indent="0">
              <a:lnSpc>
                <a:spcPct val="100000"/>
              </a:lnSpc>
              <a:spcBef>
                <a:spcPts val="0"/>
              </a:spcBef>
              <a:buNone/>
            </a:pPr>
            <a:endParaRPr lang="nb-NO" sz="1800" dirty="0">
              <a:cs typeface="Calibri"/>
            </a:endParaRPr>
          </a:p>
          <a:p>
            <a:pPr marL="0" indent="0">
              <a:lnSpc>
                <a:spcPct val="100000"/>
              </a:lnSpc>
              <a:spcBef>
                <a:spcPts val="0"/>
              </a:spcBef>
              <a:buNone/>
            </a:pPr>
            <a:r>
              <a:rPr lang="nb-NO" sz="1800">
                <a:cs typeface="Calibri"/>
              </a:rPr>
              <a:t>2. Hva bør være balansen av Språk1 og Språk2 i klasserommet? For lærere? For elever?</a:t>
            </a:r>
          </a:p>
          <a:p>
            <a:pPr marL="0" indent="0">
              <a:lnSpc>
                <a:spcPct val="100000"/>
              </a:lnSpc>
              <a:spcBef>
                <a:spcPts val="0"/>
              </a:spcBef>
              <a:buNone/>
            </a:pPr>
            <a:endParaRPr lang="nb-NO" sz="1800" dirty="0">
              <a:cs typeface="Calibri"/>
            </a:endParaRPr>
          </a:p>
          <a:p>
            <a:pPr marL="0" indent="0">
              <a:lnSpc>
                <a:spcPct val="100000"/>
              </a:lnSpc>
              <a:spcBef>
                <a:spcPts val="0"/>
              </a:spcBef>
              <a:buNone/>
            </a:pPr>
            <a:r>
              <a:rPr lang="nb-NO" sz="1800" dirty="0">
                <a:cs typeface="Calibri"/>
              </a:rPr>
              <a:t>3. Hvor mye muntlig deltagelse skal læreren oppmuntre til/kreve? På hvilke språk?</a:t>
            </a:r>
          </a:p>
          <a:p>
            <a:pPr marL="0" indent="0">
              <a:lnSpc>
                <a:spcPct val="100000"/>
              </a:lnSpc>
              <a:spcBef>
                <a:spcPts val="0"/>
              </a:spcBef>
              <a:buNone/>
            </a:pPr>
            <a:endParaRPr lang="nb-NO" sz="1800" dirty="0">
              <a:cs typeface="Calibri"/>
            </a:endParaRPr>
          </a:p>
          <a:p>
            <a:pPr marL="0" indent="0">
              <a:lnSpc>
                <a:spcPct val="100000"/>
              </a:lnSpc>
              <a:spcBef>
                <a:spcPts val="0"/>
              </a:spcBef>
              <a:buNone/>
            </a:pPr>
            <a:r>
              <a:rPr lang="nb-NO" sz="1800">
                <a:cs typeface="Calibri"/>
              </a:rPr>
              <a:t>4. Hvordan skal/bør skriftligheten i fremmedspråk/ene fremheves i timene? Hvordan skal det være forskjellig for 6-7 åringer vs. 11-12 åringer? Hvorfor? </a:t>
            </a:r>
          </a:p>
          <a:p>
            <a:pPr marL="0" indent="0">
              <a:lnSpc>
                <a:spcPct val="100000"/>
              </a:lnSpc>
              <a:spcBef>
                <a:spcPts val="0"/>
              </a:spcBef>
              <a:buNone/>
            </a:pPr>
            <a:endParaRPr lang="nb-NO" sz="1800" dirty="0">
              <a:cs typeface="Calibri"/>
            </a:endParaRPr>
          </a:p>
        </p:txBody>
      </p:sp>
      <p:pic>
        <p:nvPicPr>
          <p:cNvPr id="4" name="Bilde 4">
            <a:extLst>
              <a:ext uri="{FF2B5EF4-FFF2-40B4-BE49-F238E27FC236}">
                <a16:creationId xmlns:a16="http://schemas.microsoft.com/office/drawing/2014/main" id="{1839DCF3-50D2-499C-9198-EAF80F8E7C48}"/>
              </a:ext>
            </a:extLst>
          </p:cNvPr>
          <p:cNvPicPr>
            <a:picLocks noChangeAspect="1"/>
          </p:cNvPicPr>
          <p:nvPr/>
        </p:nvPicPr>
        <p:blipFill>
          <a:blip r:embed="rId2"/>
          <a:stretch>
            <a:fillRect/>
          </a:stretch>
        </p:blipFill>
        <p:spPr>
          <a:xfrm>
            <a:off x="3999123" y="5447578"/>
            <a:ext cx="2743200" cy="718457"/>
          </a:xfrm>
          <a:prstGeom prst="rect">
            <a:avLst/>
          </a:prstGeom>
        </p:spPr>
      </p:pic>
    </p:spTree>
    <p:extLst>
      <p:ext uri="{BB962C8B-B14F-4D97-AF65-F5344CB8AC3E}">
        <p14:creationId xmlns:p14="http://schemas.microsoft.com/office/powerpoint/2010/main" val="15134019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56DC9F-911A-4A81-A44A-524D51F624B7}"/>
              </a:ext>
            </a:extLst>
          </p:cNvPr>
          <p:cNvSpPr>
            <a:spLocks noGrp="1"/>
          </p:cNvSpPr>
          <p:nvPr>
            <p:ph type="title"/>
          </p:nvPr>
        </p:nvSpPr>
        <p:spPr/>
        <p:txBody>
          <a:bodyPr>
            <a:normAutofit fontScale="90000"/>
          </a:bodyPr>
          <a:lstStyle/>
          <a:p>
            <a:pPr>
              <a:lnSpc>
                <a:spcPct val="100000"/>
              </a:lnSpc>
              <a:spcBef>
                <a:spcPts val="0"/>
              </a:spcBef>
            </a:pPr>
            <a:r>
              <a:rPr lang="da-DK" sz="2400" b="1">
                <a:cs typeface="Calibri Light"/>
              </a:rPr>
              <a:t>Eksempel: </a:t>
            </a:r>
            <a:r>
              <a:rPr lang="nb-NO" sz="2400">
                <a:cs typeface="Calibri Light"/>
              </a:rPr>
              <a:t>Hvordan kan alle elevers lingvistiske ressurser støtte hva barna lærer det første året med engelsk?</a:t>
            </a:r>
            <a:endParaRPr lang="en-US" sz="2400">
              <a:cs typeface="Calibri Light"/>
            </a:endParaRPr>
          </a:p>
          <a:p>
            <a:r>
              <a:rPr lang="nb-NO" sz="2400" dirty="0">
                <a:cs typeface="Calibri Light"/>
              </a:rPr>
              <a:t>Har barn som allerede snakker flere språk mulighet til å håndtere innlæring av enda flere språk?</a:t>
            </a:r>
            <a:endParaRPr lang="nb-NO" dirty="0"/>
          </a:p>
        </p:txBody>
      </p:sp>
      <p:sp>
        <p:nvSpPr>
          <p:cNvPr id="3" name="Plassholder for innhold 2">
            <a:extLst>
              <a:ext uri="{FF2B5EF4-FFF2-40B4-BE49-F238E27FC236}">
                <a16:creationId xmlns:a16="http://schemas.microsoft.com/office/drawing/2014/main" id="{DA3673E3-8BA5-4CA9-968C-530F8CB55ED1}"/>
              </a:ext>
            </a:extLst>
          </p:cNvPr>
          <p:cNvSpPr>
            <a:spLocks noGrp="1"/>
          </p:cNvSpPr>
          <p:nvPr>
            <p:ph idx="1"/>
          </p:nvPr>
        </p:nvSpPr>
        <p:spPr/>
        <p:txBody>
          <a:bodyPr vert="horz" lIns="91440" tIns="45720" rIns="91440" bIns="45720" rtlCol="0" anchor="t">
            <a:normAutofit fontScale="92500" lnSpcReduction="20000"/>
          </a:bodyPr>
          <a:lstStyle/>
          <a:p>
            <a:pPr marL="0" indent="0">
              <a:lnSpc>
                <a:spcPct val="200000"/>
              </a:lnSpc>
              <a:buNone/>
            </a:pPr>
            <a:r>
              <a:rPr lang="nb-NO" sz="1800" i="1" dirty="0">
                <a:cs typeface="Calibri"/>
              </a:rPr>
              <a:t>Læreren viser elevene forsidebildet av boka Gruffaloen på flere språk på </a:t>
            </a:r>
            <a:r>
              <a:rPr lang="nb-NO" sz="1800" i="1" dirty="0" err="1">
                <a:cs typeface="Calibri"/>
              </a:rPr>
              <a:t>smartboarden</a:t>
            </a:r>
            <a:r>
              <a:rPr lang="nb-NO" sz="1800" i="1" dirty="0">
                <a:cs typeface="Calibri"/>
              </a:rPr>
              <a:t>. En elev kjenner igjen den spanske versjonen, han peker på den spanske siden og sier navnet på </a:t>
            </a:r>
            <a:r>
              <a:rPr lang="nb-NO" sz="1800" i="1" dirty="0" err="1">
                <a:cs typeface="Calibri"/>
              </a:rPr>
              <a:t>Gruffalo</a:t>
            </a:r>
            <a:r>
              <a:rPr lang="nb-NO" sz="1800" i="1" dirty="0">
                <a:cs typeface="Calibri"/>
              </a:rPr>
              <a:t> på spansk. En annen elev gjenkjenner tittelen på Urdu. "Se på den russiske versjonen med forskjellige typer bokstaver", sier læreren. Så gjenkjenner en elev den tyrkiske versjonen og sier: "mine foreldre bruker tyrkisk, men ikke så mye". Klassen kommenterer på den walisiske forsiden, som også ser annerledes ut, og elevene viser stor interesse for den. "Fins det en japansk forside?", spør en. "Faren min kan litt italiensk", sier en annen. "Jeg har en venn som kommer fra Frankrike", fortsetter de. Elevene er veldig engasjerte i samtalen og fortsetter å delta. Etter aktiviteten spør en elev læreren: "Er den virkelig på alle språk?" "Mange", sier læreren. "Også på arabisk?", "Ja, også på arabisk", "Også på somalisk?", stotrer han. Læreren hører ham ikke.</a:t>
            </a:r>
            <a:endParaRPr lang="nb-NO" dirty="0">
              <a:cs typeface="Calibri"/>
            </a:endParaRPr>
          </a:p>
          <a:p>
            <a:endParaRPr lang="en-US" i="1" dirty="0">
              <a:cs typeface="Calibri"/>
            </a:endParaRPr>
          </a:p>
          <a:p>
            <a:endParaRPr lang="en-US" i="1" dirty="0">
              <a:cs typeface="Calibri"/>
            </a:endParaRPr>
          </a:p>
        </p:txBody>
      </p:sp>
      <p:pic>
        <p:nvPicPr>
          <p:cNvPr id="4" name="Bilde 4">
            <a:extLst>
              <a:ext uri="{FF2B5EF4-FFF2-40B4-BE49-F238E27FC236}">
                <a16:creationId xmlns:a16="http://schemas.microsoft.com/office/drawing/2014/main" id="{101CAC04-33CC-49CE-BEA5-4E58C1BD3BD8}"/>
              </a:ext>
            </a:extLst>
          </p:cNvPr>
          <p:cNvPicPr>
            <a:picLocks noChangeAspect="1"/>
          </p:cNvPicPr>
          <p:nvPr/>
        </p:nvPicPr>
        <p:blipFill>
          <a:blip r:embed="rId2"/>
          <a:stretch>
            <a:fillRect/>
          </a:stretch>
        </p:blipFill>
        <p:spPr>
          <a:xfrm>
            <a:off x="5045725" y="5989241"/>
            <a:ext cx="2743200" cy="718457"/>
          </a:xfrm>
          <a:prstGeom prst="rect">
            <a:avLst/>
          </a:prstGeom>
        </p:spPr>
      </p:pic>
    </p:spTree>
    <p:extLst>
      <p:ext uri="{BB962C8B-B14F-4D97-AF65-F5344CB8AC3E}">
        <p14:creationId xmlns:p14="http://schemas.microsoft.com/office/powerpoint/2010/main" val="19099109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F8E6F6F9-6D85-4A30-A0BC-995D61C3B5AB}"/>
              </a:ext>
            </a:extLst>
          </p:cNvPr>
          <p:cNvSpPr>
            <a:spLocks noGrp="1"/>
          </p:cNvSpPr>
          <p:nvPr>
            <p:ph type="title"/>
          </p:nvPr>
        </p:nvSpPr>
        <p:spPr/>
        <p:txBody>
          <a:bodyPr/>
          <a:lstStyle/>
          <a:p>
            <a:r>
              <a:rPr lang="nb-NO" sz="2400" b="1" dirty="0">
                <a:cs typeface="Calibri Light"/>
              </a:rPr>
              <a:t> Foreslåtte refleksjonsspørsmål </a:t>
            </a:r>
            <a:endParaRPr lang="nb-NO" sz="2400" dirty="0" err="1">
              <a:cs typeface="Calibri Light"/>
            </a:endParaRPr>
          </a:p>
        </p:txBody>
      </p:sp>
      <p:sp>
        <p:nvSpPr>
          <p:cNvPr id="3" name="Plassholder for innhold 2">
            <a:extLst>
              <a:ext uri="{FF2B5EF4-FFF2-40B4-BE49-F238E27FC236}">
                <a16:creationId xmlns:a16="http://schemas.microsoft.com/office/drawing/2014/main" id="{9B2C3992-C219-43F1-B966-18E834676810}"/>
              </a:ext>
            </a:extLst>
          </p:cNvPr>
          <p:cNvSpPr>
            <a:spLocks noGrp="1"/>
          </p:cNvSpPr>
          <p:nvPr>
            <p:ph idx="1"/>
          </p:nvPr>
        </p:nvSpPr>
        <p:spPr/>
        <p:txBody>
          <a:bodyPr vert="horz" lIns="91440" tIns="45720" rIns="91440" bIns="45720" rtlCol="0" anchor="t">
            <a:normAutofit/>
          </a:bodyPr>
          <a:lstStyle/>
          <a:p>
            <a:pPr marL="0" indent="0">
              <a:lnSpc>
                <a:spcPct val="200000"/>
              </a:lnSpc>
              <a:spcBef>
                <a:spcPts val="0"/>
              </a:spcBef>
            </a:pPr>
            <a:endParaRPr lang="nb-NO" sz="1800" dirty="0">
              <a:cs typeface="Calibri"/>
            </a:endParaRPr>
          </a:p>
          <a:p>
            <a:pPr marL="0" indent="0">
              <a:lnSpc>
                <a:spcPct val="200000"/>
              </a:lnSpc>
              <a:spcBef>
                <a:spcPts val="0"/>
              </a:spcBef>
            </a:pPr>
            <a:r>
              <a:rPr lang="nb-NO" sz="1800" dirty="0">
                <a:cs typeface="Calibri"/>
              </a:rPr>
              <a:t> Hvordan responderer elevene på de forskjellige forsidene?</a:t>
            </a:r>
          </a:p>
          <a:p>
            <a:pPr marL="0" indent="0">
              <a:lnSpc>
                <a:spcPct val="200000"/>
              </a:lnSpc>
              <a:spcBef>
                <a:spcPts val="0"/>
              </a:spcBef>
            </a:pPr>
            <a:r>
              <a:rPr lang="nb-NO" sz="1800" dirty="0">
                <a:cs typeface="Calibri"/>
              </a:rPr>
              <a:t>Ser du signaler på økt språklig forståelse hos alle elevene?</a:t>
            </a:r>
          </a:p>
          <a:p>
            <a:pPr marL="0" indent="0">
              <a:lnSpc>
                <a:spcPct val="200000"/>
              </a:lnSpc>
              <a:spcBef>
                <a:spcPts val="0"/>
              </a:spcBef>
            </a:pPr>
            <a:r>
              <a:rPr lang="nb-NO" sz="1800" dirty="0">
                <a:cs typeface="Calibri"/>
              </a:rPr>
              <a:t>Ser du signaler på at elevene bruker sine eksisterende språkressurser?</a:t>
            </a:r>
          </a:p>
          <a:p>
            <a:pPr marL="0" indent="0">
              <a:lnSpc>
                <a:spcPct val="200000"/>
              </a:lnSpc>
              <a:spcBef>
                <a:spcPts val="0"/>
              </a:spcBef>
            </a:pPr>
            <a:r>
              <a:rPr lang="nb-NO" sz="1800">
                <a:cs typeface="Calibri"/>
              </a:rPr>
              <a:t>Hva er dine tanker om det som skjer til slutt mellom læreren og eleven som har somalisk bakgrunn?</a:t>
            </a:r>
          </a:p>
          <a:p>
            <a:pPr marL="0" indent="0">
              <a:lnSpc>
                <a:spcPct val="100000"/>
              </a:lnSpc>
              <a:spcBef>
                <a:spcPts val="0"/>
              </a:spcBef>
            </a:pPr>
            <a:endParaRPr lang="da-DK" sz="1800" dirty="0">
              <a:cs typeface="Calibri"/>
            </a:endParaRPr>
          </a:p>
          <a:p>
            <a:endParaRPr lang="nb-NO" dirty="0">
              <a:cs typeface="Calibri"/>
            </a:endParaRPr>
          </a:p>
        </p:txBody>
      </p:sp>
      <p:pic>
        <p:nvPicPr>
          <p:cNvPr id="4" name="Bilde 4">
            <a:extLst>
              <a:ext uri="{FF2B5EF4-FFF2-40B4-BE49-F238E27FC236}">
                <a16:creationId xmlns:a16="http://schemas.microsoft.com/office/drawing/2014/main" id="{9812BED7-3C34-47A7-A17C-EB2B5F3A5C4D}"/>
              </a:ext>
            </a:extLst>
          </p:cNvPr>
          <p:cNvPicPr>
            <a:picLocks noChangeAspect="1"/>
          </p:cNvPicPr>
          <p:nvPr/>
        </p:nvPicPr>
        <p:blipFill>
          <a:blip r:embed="rId2"/>
          <a:stretch>
            <a:fillRect/>
          </a:stretch>
        </p:blipFill>
        <p:spPr>
          <a:xfrm>
            <a:off x="3888955" y="5162976"/>
            <a:ext cx="2743200" cy="718457"/>
          </a:xfrm>
          <a:prstGeom prst="rect">
            <a:avLst/>
          </a:prstGeom>
        </p:spPr>
      </p:pic>
    </p:spTree>
    <p:extLst>
      <p:ext uri="{BB962C8B-B14F-4D97-AF65-F5344CB8AC3E}">
        <p14:creationId xmlns:p14="http://schemas.microsoft.com/office/powerpoint/2010/main" val="7196294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96135E4-1AF7-4FBC-BE19-012BB96ECDC3}"/>
              </a:ext>
            </a:extLst>
          </p:cNvPr>
          <p:cNvSpPr>
            <a:spLocks noGrp="1"/>
          </p:cNvSpPr>
          <p:nvPr>
            <p:ph type="title"/>
          </p:nvPr>
        </p:nvSpPr>
        <p:spPr/>
        <p:txBody>
          <a:bodyPr>
            <a:normAutofit/>
          </a:bodyPr>
          <a:lstStyle/>
          <a:p>
            <a:r>
              <a:rPr lang="nb-NO" sz="2400" b="1" dirty="0">
                <a:cs typeface="Calibri Light"/>
              </a:rPr>
              <a:t>Eksempel: Hvilket språk bør lærere bruke i timene når han/hun underviser i språk</a:t>
            </a:r>
            <a:r>
              <a:rPr lang="nb-NO" sz="2400" dirty="0">
                <a:cs typeface="Calibri Light"/>
              </a:rPr>
              <a:t>? </a:t>
            </a:r>
            <a:r>
              <a:rPr lang="nb-NO" sz="2400" b="1" dirty="0">
                <a:cs typeface="Calibri Light"/>
              </a:rPr>
              <a:t>Når? Hvorfor/Hvorfor ikke? </a:t>
            </a:r>
          </a:p>
        </p:txBody>
      </p:sp>
      <p:sp>
        <p:nvSpPr>
          <p:cNvPr id="3" name="Plassholder for innhold 2">
            <a:extLst>
              <a:ext uri="{FF2B5EF4-FFF2-40B4-BE49-F238E27FC236}">
                <a16:creationId xmlns:a16="http://schemas.microsoft.com/office/drawing/2014/main" id="{6B355C05-7635-43FE-9E6C-CB0FB1BF3D16}"/>
              </a:ext>
            </a:extLst>
          </p:cNvPr>
          <p:cNvSpPr>
            <a:spLocks noGrp="1"/>
          </p:cNvSpPr>
          <p:nvPr>
            <p:ph idx="1"/>
          </p:nvPr>
        </p:nvSpPr>
        <p:spPr/>
        <p:txBody>
          <a:bodyPr vert="horz" lIns="91440" tIns="45720" rIns="91440" bIns="45720" rtlCol="0" anchor="t">
            <a:normAutofit/>
          </a:bodyPr>
          <a:lstStyle/>
          <a:p>
            <a:pPr>
              <a:lnSpc>
                <a:spcPct val="200000"/>
              </a:lnSpc>
            </a:pPr>
            <a:r>
              <a:rPr lang="nb-NO" sz="1800" i="1">
                <a:cs typeface="Calibri"/>
              </a:rPr>
              <a:t>Det er engelsktime i første klasse. Læreren, som også er den danske læreren, forbereder klasserommet mens elevene er ute. Elevene er vant med å kalle læreren med fornavn. Hun har på en lys gul vest som brukes i engelsktimene og går ut for å hente dem inn: "Alle sammen, finn din partner"(engelsk) "Klare, la oss gå inn". Elevene svarer på dansk og hun svarer på engelsk. S til lærer: "tegningen min ikke er ikke så fin." L: "joda, ikke tenk på det". På slutten av timen forklarer en student at i engelsktimene heter hun Miss K og ikke Karen.</a:t>
            </a:r>
          </a:p>
          <a:p>
            <a:endParaRPr lang="da-DK" sz="1800" i="1" dirty="0">
              <a:cs typeface="Calibri"/>
            </a:endParaRPr>
          </a:p>
        </p:txBody>
      </p:sp>
      <p:pic>
        <p:nvPicPr>
          <p:cNvPr id="4" name="Bilde 4">
            <a:extLst>
              <a:ext uri="{FF2B5EF4-FFF2-40B4-BE49-F238E27FC236}">
                <a16:creationId xmlns:a16="http://schemas.microsoft.com/office/drawing/2014/main" id="{78A66B41-9DE6-4707-9626-2BAD8AACAF72}"/>
              </a:ext>
            </a:extLst>
          </p:cNvPr>
          <p:cNvPicPr>
            <a:picLocks noChangeAspect="1"/>
          </p:cNvPicPr>
          <p:nvPr/>
        </p:nvPicPr>
        <p:blipFill>
          <a:blip r:embed="rId2"/>
          <a:stretch>
            <a:fillRect/>
          </a:stretch>
        </p:blipFill>
        <p:spPr>
          <a:xfrm>
            <a:off x="4687677" y="5309867"/>
            <a:ext cx="2743200" cy="718457"/>
          </a:xfrm>
          <a:prstGeom prst="rect">
            <a:avLst/>
          </a:prstGeom>
        </p:spPr>
      </p:pic>
    </p:spTree>
    <p:extLst>
      <p:ext uri="{BB962C8B-B14F-4D97-AF65-F5344CB8AC3E}">
        <p14:creationId xmlns:p14="http://schemas.microsoft.com/office/powerpoint/2010/main" val="3156716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19B263CB-4A74-4DB2-AF3D-7DA8C74F694C}"/>
              </a:ext>
            </a:extLst>
          </p:cNvPr>
          <p:cNvSpPr>
            <a:spLocks noGrp="1"/>
          </p:cNvSpPr>
          <p:nvPr>
            <p:ph type="title"/>
          </p:nvPr>
        </p:nvSpPr>
        <p:spPr/>
        <p:txBody>
          <a:bodyPr/>
          <a:lstStyle/>
          <a:p>
            <a:r>
              <a:rPr lang="nb-NO" sz="2400" b="1" dirty="0">
                <a:cs typeface="Calibri Light"/>
              </a:rPr>
              <a:t>Foreslåtte refleksjonsspørsmål</a:t>
            </a:r>
            <a:endParaRPr lang="nb-NO" sz="2400" dirty="0" err="1"/>
          </a:p>
        </p:txBody>
      </p:sp>
      <p:sp>
        <p:nvSpPr>
          <p:cNvPr id="3" name="Plassholder for innhold 2">
            <a:extLst>
              <a:ext uri="{FF2B5EF4-FFF2-40B4-BE49-F238E27FC236}">
                <a16:creationId xmlns:a16="http://schemas.microsoft.com/office/drawing/2014/main" id="{EB59D09E-46D3-426B-9309-64EB0B9AED54}"/>
              </a:ext>
            </a:extLst>
          </p:cNvPr>
          <p:cNvSpPr>
            <a:spLocks noGrp="1"/>
          </p:cNvSpPr>
          <p:nvPr>
            <p:ph idx="1"/>
          </p:nvPr>
        </p:nvSpPr>
        <p:spPr>
          <a:xfrm>
            <a:off x="838200" y="1825625"/>
            <a:ext cx="10515600" cy="4351338"/>
          </a:xfrm>
        </p:spPr>
        <p:txBody>
          <a:bodyPr vert="horz" lIns="91440" tIns="45720" rIns="91440" bIns="45720" rtlCol="0" anchor="t">
            <a:noAutofit/>
          </a:bodyPr>
          <a:lstStyle/>
          <a:p>
            <a:pPr marL="0" indent="0">
              <a:lnSpc>
                <a:spcPct val="200000"/>
              </a:lnSpc>
              <a:spcBef>
                <a:spcPts val="0"/>
              </a:spcBef>
            </a:pPr>
            <a:r>
              <a:rPr lang="nb-NO" sz="1800" dirty="0">
                <a:cs typeface="Calibri"/>
              </a:rPr>
              <a:t>Hvilken/Hvilke strategier kan læreren bruke for å opprettholde engelsk som språk i klasserommet?</a:t>
            </a:r>
          </a:p>
          <a:p>
            <a:pPr marL="0" indent="0">
              <a:lnSpc>
                <a:spcPct val="200000"/>
              </a:lnSpc>
              <a:spcBef>
                <a:spcPts val="0"/>
              </a:spcBef>
            </a:pPr>
            <a:r>
              <a:rPr lang="nb-NO" sz="1800" dirty="0">
                <a:cs typeface="Calibri"/>
              </a:rPr>
              <a:t>Hva hadde vært annerledes om hun snakket på dansk?</a:t>
            </a:r>
          </a:p>
          <a:p>
            <a:pPr marL="0" indent="0">
              <a:lnSpc>
                <a:spcPct val="200000"/>
              </a:lnSpc>
              <a:spcBef>
                <a:spcPts val="0"/>
              </a:spcBef>
            </a:pPr>
            <a:r>
              <a:rPr lang="nb-NO" sz="1800">
                <a:cs typeface="Calibri"/>
              </a:rPr>
              <a:t>Hvordan tror du eleven føler seg når læreren svarer på hennes spørsmål på dansk, med engelsk?</a:t>
            </a:r>
          </a:p>
          <a:p>
            <a:pPr marL="0" indent="0">
              <a:lnSpc>
                <a:spcPct val="200000"/>
              </a:lnSpc>
              <a:spcBef>
                <a:spcPts val="0"/>
              </a:spcBef>
            </a:pPr>
            <a:r>
              <a:rPr lang="nb-NO" sz="1800" dirty="0">
                <a:cs typeface="Calibri"/>
              </a:rPr>
              <a:t>Tror du det hjelper på elevens tilbørlighet til å lære språk at hun snakker engelsk?</a:t>
            </a:r>
          </a:p>
          <a:p>
            <a:pPr marL="0" indent="0">
              <a:lnSpc>
                <a:spcPct val="200000"/>
              </a:lnSpc>
              <a:spcBef>
                <a:spcPts val="0"/>
              </a:spcBef>
            </a:pPr>
            <a:r>
              <a:rPr lang="nb-NO" sz="1800" dirty="0">
                <a:cs typeface="Calibri"/>
              </a:rPr>
              <a:t>Kan du tenke deg situasjoner hvor det hadde passet seg for læreren å prate dansk under engelsktimene? Når?</a:t>
            </a:r>
          </a:p>
          <a:p>
            <a:pPr marL="0" indent="0">
              <a:lnSpc>
                <a:spcPct val="100000"/>
              </a:lnSpc>
              <a:spcBef>
                <a:spcPts val="0"/>
              </a:spcBef>
            </a:pPr>
            <a:endParaRPr lang="da-DK" sz="1800" dirty="0">
              <a:cs typeface="Calibri"/>
            </a:endParaRPr>
          </a:p>
          <a:p>
            <a:pPr marL="0" indent="0">
              <a:lnSpc>
                <a:spcPct val="100000"/>
              </a:lnSpc>
              <a:spcBef>
                <a:spcPts val="0"/>
              </a:spcBef>
            </a:pPr>
            <a:endParaRPr lang="da-DK" sz="1800" dirty="0">
              <a:cs typeface="Calibri"/>
            </a:endParaRPr>
          </a:p>
        </p:txBody>
      </p:sp>
      <p:pic>
        <p:nvPicPr>
          <p:cNvPr id="4" name="Bilde 4">
            <a:extLst>
              <a:ext uri="{FF2B5EF4-FFF2-40B4-BE49-F238E27FC236}">
                <a16:creationId xmlns:a16="http://schemas.microsoft.com/office/drawing/2014/main" id="{41F7D3F1-93C0-4BDC-BE45-0DA783F3AE1A}"/>
              </a:ext>
            </a:extLst>
          </p:cNvPr>
          <p:cNvPicPr>
            <a:picLocks noChangeAspect="1"/>
          </p:cNvPicPr>
          <p:nvPr/>
        </p:nvPicPr>
        <p:blipFill>
          <a:blip r:embed="rId2"/>
          <a:stretch>
            <a:fillRect/>
          </a:stretch>
        </p:blipFill>
        <p:spPr>
          <a:xfrm>
            <a:off x="4375532" y="5594470"/>
            <a:ext cx="2743200" cy="718457"/>
          </a:xfrm>
          <a:prstGeom prst="rect">
            <a:avLst/>
          </a:prstGeom>
        </p:spPr>
      </p:pic>
    </p:spTree>
    <p:extLst>
      <p:ext uri="{BB962C8B-B14F-4D97-AF65-F5344CB8AC3E}">
        <p14:creationId xmlns:p14="http://schemas.microsoft.com/office/powerpoint/2010/main" val="29421058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1F34C33-CB04-41C4-A31E-64B263AC5091}"/>
              </a:ext>
            </a:extLst>
          </p:cNvPr>
          <p:cNvSpPr>
            <a:spLocks noGrp="1"/>
          </p:cNvSpPr>
          <p:nvPr>
            <p:ph type="title"/>
          </p:nvPr>
        </p:nvSpPr>
        <p:spPr/>
        <p:txBody>
          <a:bodyPr>
            <a:normAutofit fontScale="90000"/>
          </a:bodyPr>
          <a:lstStyle/>
          <a:p>
            <a:br>
              <a:rPr lang="nb-NO" sz="2400" b="1" dirty="0">
                <a:cs typeface="Calibri Light"/>
              </a:rPr>
            </a:br>
            <a:r>
              <a:rPr lang="nb-NO" sz="2400" b="1" dirty="0">
                <a:cs typeface="Calibri Light"/>
              </a:rPr>
              <a:t>Utfyllende dokument, inkludert referanser og en kritikk av Europarådets definisjoner:</a:t>
            </a:r>
            <a:br>
              <a:rPr lang="nb-NO" sz="2400" b="1" dirty="0">
                <a:cs typeface="Calibri Light"/>
              </a:rPr>
            </a:br>
            <a:br>
              <a:rPr lang="nb-NO" sz="2400" b="1" dirty="0">
                <a:cs typeface="Calibri Light"/>
              </a:rPr>
            </a:br>
            <a:r>
              <a:rPr lang="da-DK" sz="1800" dirty="0">
                <a:cs typeface="Calibri Light"/>
              </a:rPr>
              <a:t>https://earlyforeignlanguagelearning-nb.ku.dk/further-development/</a:t>
            </a:r>
            <a:endParaRPr lang="nb-NO" sz="1800" dirty="0"/>
          </a:p>
        </p:txBody>
      </p:sp>
      <p:pic>
        <p:nvPicPr>
          <p:cNvPr id="4" name="Bilde 4">
            <a:extLst>
              <a:ext uri="{FF2B5EF4-FFF2-40B4-BE49-F238E27FC236}">
                <a16:creationId xmlns:a16="http://schemas.microsoft.com/office/drawing/2014/main" id="{DC2E8BAF-E512-45B2-BCB1-A962B59D4BE5}"/>
              </a:ext>
            </a:extLst>
          </p:cNvPr>
          <p:cNvPicPr>
            <a:picLocks noGrp="1" noChangeAspect="1"/>
          </p:cNvPicPr>
          <p:nvPr>
            <p:ph idx="1"/>
          </p:nvPr>
        </p:nvPicPr>
        <p:blipFill>
          <a:blip r:embed="rId2"/>
          <a:stretch>
            <a:fillRect/>
          </a:stretch>
        </p:blipFill>
        <p:spPr>
          <a:xfrm>
            <a:off x="4640741" y="5635978"/>
            <a:ext cx="2800350" cy="733425"/>
          </a:xfrm>
          <a:prstGeom prst="rect">
            <a:avLst/>
          </a:prstGeom>
        </p:spPr>
      </p:pic>
    </p:spTree>
    <p:extLst>
      <p:ext uri="{BB962C8B-B14F-4D97-AF65-F5344CB8AC3E}">
        <p14:creationId xmlns:p14="http://schemas.microsoft.com/office/powerpoint/2010/main" val="2850674196"/>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174</Words>
  <Application>Microsoft Macintosh PowerPoint</Application>
  <PresentationFormat>Widescreen</PresentationFormat>
  <Paragraphs>49</Paragraphs>
  <Slides>9</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9</vt:i4>
      </vt:variant>
    </vt:vector>
  </HeadingPairs>
  <TitlesOfParts>
    <vt:vector size="13" baseType="lpstr">
      <vt:lpstr>Arial</vt:lpstr>
      <vt:lpstr>Calibri</vt:lpstr>
      <vt:lpstr>Calibri Light</vt:lpstr>
      <vt:lpstr>Office-tema</vt:lpstr>
      <vt:lpstr>         Utvikle lærerundervisningen innenfor språkopplæringen for 6-12 åringer, med et flerspråklig rammeverk. </vt:lpstr>
      <vt:lpstr>Bakgrunn</vt:lpstr>
      <vt:lpstr>Definisjoner av Europarådet</vt:lpstr>
      <vt:lpstr>  Generelle diskusjonspørsmål </vt:lpstr>
      <vt:lpstr>Eksempel: Hvordan kan alle elevers lingvistiske ressurser støtte hva barna lærer det første året med engelsk? Har barn som allerede snakker flere språk mulighet til å håndtere innlæring av enda flere språk?</vt:lpstr>
      <vt:lpstr> Foreslåtte refleksjonsspørsmål </vt:lpstr>
      <vt:lpstr>Eksempel: Hvilket språk bør lærere bruke i timene når han/hun underviser i språk? Når? Hvorfor/Hvorfor ikke? </vt:lpstr>
      <vt:lpstr>Foreslåtte refleksjonsspørsmål</vt:lpstr>
      <vt:lpstr> Utfyllende dokument, inkludert referanser og en kritikk av Europarådets definisjoner:  https://earlyforeignlanguagelearning-nb.ku.dk/further-development/</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
  <cp:lastModifiedBy>Microsoft Office-bruger</cp:lastModifiedBy>
  <cp:revision>237</cp:revision>
  <dcterms:created xsi:type="dcterms:W3CDTF">2012-08-10T12:39:23Z</dcterms:created>
  <dcterms:modified xsi:type="dcterms:W3CDTF">2018-08-26T21:51:13Z</dcterms:modified>
</cp:coreProperties>
</file>