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6" r:id="rId2"/>
    <p:sldId id="268" r:id="rId3"/>
    <p:sldId id="259" r:id="rId4"/>
    <p:sldId id="260" r:id="rId5"/>
    <p:sldId id="269" r:id="rId6"/>
    <p:sldId id="262" r:id="rId7"/>
    <p:sldId id="263" r:id="rId8"/>
    <p:sldId id="264" r:id="rId9"/>
    <p:sldId id="270" r:id="rId10"/>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tjana" initials="T" lastIdx="6" clrIdx="0">
    <p:extLst>
      <p:ext uri="{19B8F6BF-5375-455C-9EA6-DF929625EA0E}">
        <p15:presenceInfo xmlns:p15="http://schemas.microsoft.com/office/powerpoint/2012/main" userId="Tatjana" providerId="None"/>
      </p:ext>
    </p:extLst>
  </p:cmAuthor>
  <p:cmAuthor id="2" name="Karoline Søgaard" initials="KS" lastIdx="5" clrIdx="1">
    <p:extLst>
      <p:ext uri="{19B8F6BF-5375-455C-9EA6-DF929625EA0E}">
        <p15:presenceInfo xmlns:p15="http://schemas.microsoft.com/office/powerpoint/2012/main" userId="Karoline Søgaar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8" autoAdjust="0"/>
    <p:restoredTop sz="94660"/>
  </p:normalViewPr>
  <p:slideViewPr>
    <p:cSldViewPr snapToGrid="0">
      <p:cViewPr varScale="1">
        <p:scale>
          <a:sx n="99" d="100"/>
          <a:sy n="99" d="100"/>
        </p:scale>
        <p:origin x="44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B657DC-0A82-4C96-AC01-762B9D8FD4D0}" type="datetimeFigureOut">
              <a:rPr lang="lt-LT" smtClean="0"/>
              <a:t>2018-08-27</a:t>
            </a:fld>
            <a:endParaRPr lang="lt-L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940463-B951-4698-9EF0-245BED58A807}" type="slidenum">
              <a:rPr lang="lt-LT" smtClean="0"/>
              <a:t>‹nr.›</a:t>
            </a:fld>
            <a:endParaRPr lang="lt-LT"/>
          </a:p>
        </p:txBody>
      </p:sp>
    </p:spTree>
    <p:extLst>
      <p:ext uri="{BB962C8B-B14F-4D97-AF65-F5344CB8AC3E}">
        <p14:creationId xmlns:p14="http://schemas.microsoft.com/office/powerpoint/2010/main" val="2031052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8F3D8AD7-B8B1-4EFE-B772-2736E97D14F1}" type="slidenum">
              <a:rPr lang="da-DK" smtClean="0"/>
              <a:t>2</a:t>
            </a:fld>
            <a:endParaRPr lang="da-DK"/>
          </a:p>
        </p:txBody>
      </p:sp>
    </p:spTree>
    <p:extLst>
      <p:ext uri="{BB962C8B-B14F-4D97-AF65-F5344CB8AC3E}">
        <p14:creationId xmlns:p14="http://schemas.microsoft.com/office/powerpoint/2010/main" val="208874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Purpose: to link </a:t>
            </a:r>
            <a:r>
              <a:rPr lang="da-DK" dirty="0" err="1"/>
              <a:t>theory</a:t>
            </a:r>
            <a:r>
              <a:rPr lang="da-DK" dirty="0"/>
              <a:t> and </a:t>
            </a:r>
            <a:r>
              <a:rPr lang="da-DK" dirty="0" err="1"/>
              <a:t>practice</a:t>
            </a:r>
            <a:r>
              <a:rPr lang="da-DK" baseline="0" dirty="0"/>
              <a:t> and to foster </a:t>
            </a:r>
            <a:r>
              <a:rPr lang="da-DK" baseline="0" dirty="0" err="1"/>
              <a:t>reflections</a:t>
            </a:r>
            <a:r>
              <a:rPr lang="da-DK" baseline="0" dirty="0"/>
              <a:t> on the link </a:t>
            </a:r>
            <a:r>
              <a:rPr lang="da-DK" baseline="0" dirty="0" err="1"/>
              <a:t>between</a:t>
            </a:r>
            <a:r>
              <a:rPr lang="da-DK" baseline="0" dirty="0"/>
              <a:t> the </a:t>
            </a:r>
            <a:r>
              <a:rPr lang="da-DK" baseline="0" dirty="0" err="1"/>
              <a:t>two</a:t>
            </a:r>
            <a:r>
              <a:rPr lang="da-DK" baseline="0" dirty="0"/>
              <a:t> – ‘show </a:t>
            </a:r>
            <a:r>
              <a:rPr lang="da-DK" baseline="0" dirty="0" err="1"/>
              <a:t>don’t</a:t>
            </a:r>
            <a:r>
              <a:rPr lang="da-DK" baseline="0" dirty="0"/>
              <a:t> </a:t>
            </a:r>
            <a:r>
              <a:rPr lang="da-DK" baseline="0" dirty="0" err="1"/>
              <a:t>tell</a:t>
            </a:r>
            <a:r>
              <a:rPr lang="da-DK" baseline="0"/>
              <a:t>’ </a:t>
            </a:r>
            <a:endParaRPr lang="da-DK" dirty="0"/>
          </a:p>
        </p:txBody>
      </p:sp>
      <p:sp>
        <p:nvSpPr>
          <p:cNvPr id="4" name="Pladsholder til slidenummer 3"/>
          <p:cNvSpPr>
            <a:spLocks noGrp="1"/>
          </p:cNvSpPr>
          <p:nvPr>
            <p:ph type="sldNum" sz="quarter" idx="10"/>
          </p:nvPr>
        </p:nvSpPr>
        <p:spPr/>
        <p:txBody>
          <a:bodyPr/>
          <a:lstStyle/>
          <a:p>
            <a:fld id="{8F3D8AD7-B8B1-4EFE-B772-2736E97D14F1}" type="slidenum">
              <a:rPr lang="da-DK" smtClean="0"/>
              <a:t>3</a:t>
            </a:fld>
            <a:endParaRPr lang="da-DK"/>
          </a:p>
        </p:txBody>
      </p:sp>
    </p:spTree>
    <p:extLst>
      <p:ext uri="{BB962C8B-B14F-4D97-AF65-F5344CB8AC3E}">
        <p14:creationId xmlns:p14="http://schemas.microsoft.com/office/powerpoint/2010/main" val="939003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err="1"/>
              <a:t>Buzz</a:t>
            </a:r>
            <a:r>
              <a:rPr lang="da-DK" dirty="0"/>
              <a:t>: </a:t>
            </a:r>
            <a:r>
              <a:rPr lang="da-DK" dirty="0" err="1"/>
              <a:t>are</a:t>
            </a:r>
            <a:r>
              <a:rPr lang="da-DK" dirty="0"/>
              <a:t> </a:t>
            </a:r>
            <a:r>
              <a:rPr lang="da-DK" dirty="0" err="1"/>
              <a:t>these</a:t>
            </a:r>
            <a:r>
              <a:rPr lang="da-DK" dirty="0"/>
              <a:t> cases and/ or the </a:t>
            </a:r>
            <a:r>
              <a:rPr lang="da-DK" dirty="0" err="1"/>
              <a:t>reflection</a:t>
            </a:r>
            <a:r>
              <a:rPr lang="da-DK" dirty="0"/>
              <a:t> </a:t>
            </a:r>
            <a:r>
              <a:rPr lang="da-DK" dirty="0" err="1"/>
              <a:t>questions</a:t>
            </a:r>
            <a:r>
              <a:rPr lang="da-DK" dirty="0"/>
              <a:t> </a:t>
            </a:r>
            <a:r>
              <a:rPr lang="da-DK" dirty="0" err="1"/>
              <a:t>applicable</a:t>
            </a:r>
            <a:r>
              <a:rPr lang="da-DK" baseline="0" dirty="0"/>
              <a:t> in </a:t>
            </a:r>
            <a:r>
              <a:rPr lang="da-DK" baseline="0" dirty="0" err="1"/>
              <a:t>your</a:t>
            </a:r>
            <a:r>
              <a:rPr lang="da-DK" baseline="0" dirty="0"/>
              <a:t> </a:t>
            </a:r>
            <a:r>
              <a:rPr lang="da-DK" baseline="0" dirty="0" err="1"/>
              <a:t>practice</a:t>
            </a:r>
            <a:r>
              <a:rPr lang="da-DK" baseline="0" dirty="0"/>
              <a:t>?</a:t>
            </a:r>
            <a:endParaRPr lang="da-DK" dirty="0"/>
          </a:p>
        </p:txBody>
      </p:sp>
      <p:sp>
        <p:nvSpPr>
          <p:cNvPr id="4" name="Pladsholder til slidenummer 3"/>
          <p:cNvSpPr>
            <a:spLocks noGrp="1"/>
          </p:cNvSpPr>
          <p:nvPr>
            <p:ph type="sldNum" sz="quarter" idx="10"/>
          </p:nvPr>
        </p:nvSpPr>
        <p:spPr/>
        <p:txBody>
          <a:bodyPr/>
          <a:lstStyle/>
          <a:p>
            <a:fld id="{8F3D8AD7-B8B1-4EFE-B772-2736E97D14F1}" type="slidenum">
              <a:rPr lang="da-DK" smtClean="0"/>
              <a:t>8</a:t>
            </a:fld>
            <a:endParaRPr lang="da-DK"/>
          </a:p>
        </p:txBody>
      </p:sp>
    </p:spTree>
    <p:extLst>
      <p:ext uri="{BB962C8B-B14F-4D97-AF65-F5344CB8AC3E}">
        <p14:creationId xmlns:p14="http://schemas.microsoft.com/office/powerpoint/2010/main" val="2992478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t-L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t-LT"/>
          </a:p>
        </p:txBody>
      </p:sp>
      <p:sp>
        <p:nvSpPr>
          <p:cNvPr id="4" name="Date Placeholder 3"/>
          <p:cNvSpPr>
            <a:spLocks noGrp="1"/>
          </p:cNvSpPr>
          <p:nvPr>
            <p:ph type="dt" sz="half" idx="10"/>
          </p:nvPr>
        </p:nvSpPr>
        <p:spPr/>
        <p:txBody>
          <a:bodyPr/>
          <a:lstStyle/>
          <a:p>
            <a:fld id="{08B1F4B1-C2E2-442A-9122-327CACD46320}" type="datetimeFigureOut">
              <a:rPr lang="lt-LT" smtClean="0"/>
              <a:t>2018-08-27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5713DC8-0205-4B46-8387-3CA1D8FCC03E}" type="slidenum">
              <a:rPr lang="lt-LT" smtClean="0"/>
              <a:t>‹nr.›</a:t>
            </a:fld>
            <a:endParaRPr lang="lt-LT"/>
          </a:p>
        </p:txBody>
      </p:sp>
    </p:spTree>
    <p:extLst>
      <p:ext uri="{BB962C8B-B14F-4D97-AF65-F5344CB8AC3E}">
        <p14:creationId xmlns:p14="http://schemas.microsoft.com/office/powerpoint/2010/main" val="3924867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p>
            <a:fld id="{08B1F4B1-C2E2-442A-9122-327CACD46320}" type="datetimeFigureOut">
              <a:rPr lang="lt-LT" smtClean="0"/>
              <a:t>2018-08-27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5713DC8-0205-4B46-8387-3CA1D8FCC03E}" type="slidenum">
              <a:rPr lang="lt-LT" smtClean="0"/>
              <a:t>‹nr.›</a:t>
            </a:fld>
            <a:endParaRPr lang="lt-LT"/>
          </a:p>
        </p:txBody>
      </p:sp>
    </p:spTree>
    <p:extLst>
      <p:ext uri="{BB962C8B-B14F-4D97-AF65-F5344CB8AC3E}">
        <p14:creationId xmlns:p14="http://schemas.microsoft.com/office/powerpoint/2010/main" val="3415167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t-L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p>
            <a:fld id="{08B1F4B1-C2E2-442A-9122-327CACD46320}" type="datetimeFigureOut">
              <a:rPr lang="lt-LT" smtClean="0"/>
              <a:t>2018-08-27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5713DC8-0205-4B46-8387-3CA1D8FCC03E}" type="slidenum">
              <a:rPr lang="lt-LT" smtClean="0"/>
              <a:t>‹nr.›</a:t>
            </a:fld>
            <a:endParaRPr lang="lt-LT"/>
          </a:p>
        </p:txBody>
      </p:sp>
    </p:spTree>
    <p:extLst>
      <p:ext uri="{BB962C8B-B14F-4D97-AF65-F5344CB8AC3E}">
        <p14:creationId xmlns:p14="http://schemas.microsoft.com/office/powerpoint/2010/main" val="2168898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p>
            <a:fld id="{08B1F4B1-C2E2-442A-9122-327CACD46320}" type="datetimeFigureOut">
              <a:rPr lang="lt-LT" smtClean="0"/>
              <a:t>2018-08-27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5713DC8-0205-4B46-8387-3CA1D8FCC03E}" type="slidenum">
              <a:rPr lang="lt-LT" smtClean="0"/>
              <a:t>‹nr.›</a:t>
            </a:fld>
            <a:endParaRPr lang="lt-LT"/>
          </a:p>
        </p:txBody>
      </p:sp>
    </p:spTree>
    <p:extLst>
      <p:ext uri="{BB962C8B-B14F-4D97-AF65-F5344CB8AC3E}">
        <p14:creationId xmlns:p14="http://schemas.microsoft.com/office/powerpoint/2010/main" val="4277021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t-L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B1F4B1-C2E2-442A-9122-327CACD46320}" type="datetimeFigureOut">
              <a:rPr lang="lt-LT" smtClean="0"/>
              <a:t>2018-08-27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75713DC8-0205-4B46-8387-3CA1D8FCC03E}" type="slidenum">
              <a:rPr lang="lt-LT" smtClean="0"/>
              <a:t>‹nr.›</a:t>
            </a:fld>
            <a:endParaRPr lang="lt-LT"/>
          </a:p>
        </p:txBody>
      </p:sp>
    </p:spTree>
    <p:extLst>
      <p:ext uri="{BB962C8B-B14F-4D97-AF65-F5344CB8AC3E}">
        <p14:creationId xmlns:p14="http://schemas.microsoft.com/office/powerpoint/2010/main" val="4005941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4"/>
          <p:cNvSpPr>
            <a:spLocks noGrp="1"/>
          </p:cNvSpPr>
          <p:nvPr>
            <p:ph type="dt" sz="half" idx="10"/>
          </p:nvPr>
        </p:nvSpPr>
        <p:spPr/>
        <p:txBody>
          <a:bodyPr/>
          <a:lstStyle/>
          <a:p>
            <a:fld id="{08B1F4B1-C2E2-442A-9122-327CACD46320}" type="datetimeFigureOut">
              <a:rPr lang="lt-LT" smtClean="0"/>
              <a:t>2018-08-27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75713DC8-0205-4B46-8387-3CA1D8FCC03E}" type="slidenum">
              <a:rPr lang="lt-LT" smtClean="0"/>
              <a:t>‹nr.›</a:t>
            </a:fld>
            <a:endParaRPr lang="lt-LT"/>
          </a:p>
        </p:txBody>
      </p:sp>
    </p:spTree>
    <p:extLst>
      <p:ext uri="{BB962C8B-B14F-4D97-AF65-F5344CB8AC3E}">
        <p14:creationId xmlns:p14="http://schemas.microsoft.com/office/powerpoint/2010/main" val="41903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t-L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6"/>
          <p:cNvSpPr>
            <a:spLocks noGrp="1"/>
          </p:cNvSpPr>
          <p:nvPr>
            <p:ph type="dt" sz="half" idx="10"/>
          </p:nvPr>
        </p:nvSpPr>
        <p:spPr/>
        <p:txBody>
          <a:bodyPr/>
          <a:lstStyle/>
          <a:p>
            <a:fld id="{08B1F4B1-C2E2-442A-9122-327CACD46320}" type="datetimeFigureOut">
              <a:rPr lang="lt-LT" smtClean="0"/>
              <a:t>2018-08-27</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75713DC8-0205-4B46-8387-3CA1D8FCC03E}" type="slidenum">
              <a:rPr lang="lt-LT" smtClean="0"/>
              <a:t>‹nr.›</a:t>
            </a:fld>
            <a:endParaRPr lang="lt-LT"/>
          </a:p>
        </p:txBody>
      </p:sp>
    </p:spTree>
    <p:extLst>
      <p:ext uri="{BB962C8B-B14F-4D97-AF65-F5344CB8AC3E}">
        <p14:creationId xmlns:p14="http://schemas.microsoft.com/office/powerpoint/2010/main" val="520712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Date Placeholder 2"/>
          <p:cNvSpPr>
            <a:spLocks noGrp="1"/>
          </p:cNvSpPr>
          <p:nvPr>
            <p:ph type="dt" sz="half" idx="10"/>
          </p:nvPr>
        </p:nvSpPr>
        <p:spPr/>
        <p:txBody>
          <a:bodyPr/>
          <a:lstStyle/>
          <a:p>
            <a:fld id="{08B1F4B1-C2E2-442A-9122-327CACD46320}" type="datetimeFigureOut">
              <a:rPr lang="lt-LT" smtClean="0"/>
              <a:t>2018-08-27</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75713DC8-0205-4B46-8387-3CA1D8FCC03E}" type="slidenum">
              <a:rPr lang="lt-LT" smtClean="0"/>
              <a:t>‹nr.›</a:t>
            </a:fld>
            <a:endParaRPr lang="lt-LT"/>
          </a:p>
        </p:txBody>
      </p:sp>
    </p:spTree>
    <p:extLst>
      <p:ext uri="{BB962C8B-B14F-4D97-AF65-F5344CB8AC3E}">
        <p14:creationId xmlns:p14="http://schemas.microsoft.com/office/powerpoint/2010/main" val="1426713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B1F4B1-C2E2-442A-9122-327CACD46320}" type="datetimeFigureOut">
              <a:rPr lang="lt-LT" smtClean="0"/>
              <a:t>2018-08-27</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75713DC8-0205-4B46-8387-3CA1D8FCC03E}" type="slidenum">
              <a:rPr lang="lt-LT" smtClean="0"/>
              <a:t>‹nr.›</a:t>
            </a:fld>
            <a:endParaRPr lang="lt-LT"/>
          </a:p>
        </p:txBody>
      </p:sp>
    </p:spTree>
    <p:extLst>
      <p:ext uri="{BB962C8B-B14F-4D97-AF65-F5344CB8AC3E}">
        <p14:creationId xmlns:p14="http://schemas.microsoft.com/office/powerpoint/2010/main" val="3210694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B1F4B1-C2E2-442A-9122-327CACD46320}" type="datetimeFigureOut">
              <a:rPr lang="lt-LT" smtClean="0"/>
              <a:t>2018-08-27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75713DC8-0205-4B46-8387-3CA1D8FCC03E}" type="slidenum">
              <a:rPr lang="lt-LT" smtClean="0"/>
              <a:t>‹nr.›</a:t>
            </a:fld>
            <a:endParaRPr lang="lt-LT"/>
          </a:p>
        </p:txBody>
      </p:sp>
    </p:spTree>
    <p:extLst>
      <p:ext uri="{BB962C8B-B14F-4D97-AF65-F5344CB8AC3E}">
        <p14:creationId xmlns:p14="http://schemas.microsoft.com/office/powerpoint/2010/main" val="4031648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B1F4B1-C2E2-442A-9122-327CACD46320}" type="datetimeFigureOut">
              <a:rPr lang="lt-LT" smtClean="0"/>
              <a:t>2018-08-27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75713DC8-0205-4B46-8387-3CA1D8FCC03E}" type="slidenum">
              <a:rPr lang="lt-LT" smtClean="0"/>
              <a:t>‹nr.›</a:t>
            </a:fld>
            <a:endParaRPr lang="lt-LT"/>
          </a:p>
        </p:txBody>
      </p:sp>
    </p:spTree>
    <p:extLst>
      <p:ext uri="{BB962C8B-B14F-4D97-AF65-F5344CB8AC3E}">
        <p14:creationId xmlns:p14="http://schemas.microsoft.com/office/powerpoint/2010/main" val="2087964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B1F4B1-C2E2-442A-9122-327CACD46320}" type="datetimeFigureOut">
              <a:rPr lang="lt-LT" smtClean="0"/>
              <a:t>2018-08-27</a:t>
            </a:fld>
            <a:endParaRPr lang="lt-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713DC8-0205-4B46-8387-3CA1D8FCC03E}" type="slidenum">
              <a:rPr lang="lt-LT" smtClean="0"/>
              <a:t>‹nr.›</a:t>
            </a:fld>
            <a:endParaRPr lang="lt-LT"/>
          </a:p>
        </p:txBody>
      </p:sp>
    </p:spTree>
    <p:extLst>
      <p:ext uri="{BB962C8B-B14F-4D97-AF65-F5344CB8AC3E}">
        <p14:creationId xmlns:p14="http://schemas.microsoft.com/office/powerpoint/2010/main" val="1076019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9AA2AE-10C5-2244-B60E-F7826D49BA12}"/>
              </a:ext>
            </a:extLst>
          </p:cNvPr>
          <p:cNvSpPr>
            <a:spLocks noGrp="1"/>
          </p:cNvSpPr>
          <p:nvPr>
            <p:ph type="ctrTitle"/>
          </p:nvPr>
        </p:nvSpPr>
        <p:spPr/>
        <p:txBody>
          <a:bodyPr>
            <a:normAutofit/>
          </a:bodyPr>
          <a:lstStyle/>
          <a:p>
            <a:r>
              <a:rPr lang="en-US" sz="4000" b="1" dirty="0">
                <a:solidFill>
                  <a:srgbClr val="7030A0"/>
                </a:solidFill>
              </a:rPr>
              <a:t>Mokytoj</a:t>
            </a:r>
            <a:r>
              <a:rPr lang="lt-LT" sz="4000" b="1" dirty="0">
                <a:solidFill>
                  <a:srgbClr val="7030A0"/>
                </a:solidFill>
              </a:rPr>
              <a:t>ų </a:t>
            </a:r>
            <a:r>
              <a:rPr lang="lt-LT" sz="4000" b="1" dirty="0" err="1">
                <a:solidFill>
                  <a:srgbClr val="7030A0"/>
                </a:solidFill>
              </a:rPr>
              <a:t>ugdym</a:t>
            </a:r>
            <a:r>
              <a:rPr lang="en-US" sz="4000" b="1" dirty="0">
                <a:solidFill>
                  <a:srgbClr val="7030A0"/>
                </a:solidFill>
              </a:rPr>
              <a:t>o </a:t>
            </a:r>
            <a:r>
              <a:rPr lang="en-US" sz="4000" b="1" dirty="0" err="1">
                <a:solidFill>
                  <a:srgbClr val="7030A0"/>
                </a:solidFill>
              </a:rPr>
              <a:t>tobulinimas</a:t>
            </a:r>
            <a:r>
              <a:rPr lang="en-US" sz="4000" b="1" dirty="0">
                <a:solidFill>
                  <a:srgbClr val="7030A0"/>
                </a:solidFill>
              </a:rPr>
              <a:t> </a:t>
            </a:r>
            <a:r>
              <a:rPr lang="en-US" sz="4000" b="1" dirty="0" err="1">
                <a:solidFill>
                  <a:srgbClr val="7030A0"/>
                </a:solidFill>
              </a:rPr>
              <a:t>fokusuojantis</a:t>
            </a:r>
            <a:r>
              <a:rPr lang="en-US" sz="4000" b="1" dirty="0">
                <a:solidFill>
                  <a:srgbClr val="7030A0"/>
                </a:solidFill>
              </a:rPr>
              <a:t> </a:t>
            </a:r>
            <a:r>
              <a:rPr lang="lt-LT" sz="4000" b="1" dirty="0">
                <a:solidFill>
                  <a:srgbClr val="7030A0"/>
                </a:solidFill>
              </a:rPr>
              <a:t>į ankstyvą vaikų (6-12 metų) kalbų mokymąsi </a:t>
            </a:r>
            <a:r>
              <a:rPr lang="lt-LT" sz="4000" b="1" dirty="0" err="1">
                <a:solidFill>
                  <a:srgbClr val="7030A0"/>
                </a:solidFill>
              </a:rPr>
              <a:t>pliurilingvalizmo</a:t>
            </a:r>
            <a:r>
              <a:rPr lang="lt-LT" sz="4000" b="1" dirty="0">
                <a:solidFill>
                  <a:srgbClr val="7030A0"/>
                </a:solidFill>
              </a:rPr>
              <a:t> sąlygomis </a:t>
            </a:r>
            <a:br>
              <a:rPr lang="lt-LT" sz="4000" b="1" dirty="0">
                <a:solidFill>
                  <a:srgbClr val="7030A0"/>
                </a:solidFill>
              </a:rPr>
            </a:br>
            <a:endParaRPr lang="da-DK" sz="4000" dirty="0"/>
          </a:p>
        </p:txBody>
      </p:sp>
      <p:sp>
        <p:nvSpPr>
          <p:cNvPr id="3" name="Undertitel 2">
            <a:extLst>
              <a:ext uri="{FF2B5EF4-FFF2-40B4-BE49-F238E27FC236}">
                <a16:creationId xmlns:a16="http://schemas.microsoft.com/office/drawing/2014/main" id="{07DC2469-747E-B340-9441-32667E66EDD2}"/>
              </a:ext>
            </a:extLst>
          </p:cNvPr>
          <p:cNvSpPr>
            <a:spLocks noGrp="1"/>
          </p:cNvSpPr>
          <p:nvPr>
            <p:ph type="subTitle" idx="1"/>
          </p:nvPr>
        </p:nvSpPr>
        <p:spPr>
          <a:xfrm>
            <a:off x="1524000" y="3879132"/>
            <a:ext cx="9144000" cy="1655762"/>
          </a:xfrm>
        </p:spPr>
        <p:txBody>
          <a:bodyPr>
            <a:normAutofit lnSpcReduction="10000"/>
          </a:bodyPr>
          <a:lstStyle/>
          <a:p>
            <a:r>
              <a:rPr lang="da-DK" dirty="0"/>
              <a:t>Tat</a:t>
            </a:r>
            <a:r>
              <a:rPr lang="lt-LT" dirty="0"/>
              <a:t>j</a:t>
            </a:r>
            <a:r>
              <a:rPr lang="da-DK" dirty="0"/>
              <a:t>ana Bulajeva, Janet Enever, Eva Lindgren, Anna-Vera Meidell Sigsgaard, Karyn Sandström, Karoline Søgaard, Hanne Thomsen</a:t>
            </a:r>
          </a:p>
          <a:p>
            <a:endParaRPr lang="da-DK"/>
          </a:p>
          <a:p>
            <a:r>
              <a:rPr lang="da-DK"/>
              <a:t>Translation</a:t>
            </a:r>
            <a:r>
              <a:rPr lang="da-DK" dirty="0"/>
              <a:t>: Tat</a:t>
            </a:r>
            <a:r>
              <a:rPr lang="lt-LT" dirty="0" err="1"/>
              <a:t>j</a:t>
            </a:r>
            <a:r>
              <a:rPr lang="da-DK" dirty="0" err="1"/>
              <a:t>ana</a:t>
            </a:r>
            <a:r>
              <a:rPr lang="da-DK" dirty="0"/>
              <a:t> </a:t>
            </a:r>
            <a:r>
              <a:rPr lang="da-DK" dirty="0" err="1"/>
              <a:t>Bulajeva</a:t>
            </a:r>
            <a:endParaRPr lang="da-DK" dirty="0"/>
          </a:p>
          <a:p>
            <a:endParaRPr lang="da-DK" dirty="0"/>
          </a:p>
        </p:txBody>
      </p:sp>
      <p:pic>
        <p:nvPicPr>
          <p:cNvPr id="5" name="Billede 4">
            <a:extLst>
              <a:ext uri="{FF2B5EF4-FFF2-40B4-BE49-F238E27FC236}">
                <a16:creationId xmlns:a16="http://schemas.microsoft.com/office/drawing/2014/main" id="{523755D3-780B-1140-80FC-4E82A703D7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5870" y="6059630"/>
            <a:ext cx="2794000" cy="723900"/>
          </a:xfrm>
          <a:prstGeom prst="rect">
            <a:avLst/>
          </a:prstGeom>
        </p:spPr>
      </p:pic>
    </p:spTree>
    <p:extLst>
      <p:ext uri="{BB962C8B-B14F-4D97-AF65-F5344CB8AC3E}">
        <p14:creationId xmlns:p14="http://schemas.microsoft.com/office/powerpoint/2010/main" val="651062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778042" y="512373"/>
            <a:ext cx="10635916" cy="1200329"/>
          </a:xfrm>
          <a:prstGeom prst="rect">
            <a:avLst/>
          </a:prstGeom>
          <a:noFill/>
        </p:spPr>
        <p:txBody>
          <a:bodyPr wrap="square" rtlCol="0">
            <a:spAutoFit/>
          </a:bodyPr>
          <a:lstStyle/>
          <a:p>
            <a:endParaRPr lang="en-US" sz="2400" dirty="0"/>
          </a:p>
          <a:p>
            <a:endParaRPr lang="da-DK" sz="2400" dirty="0"/>
          </a:p>
          <a:p>
            <a:r>
              <a:rPr lang="lt-LT" sz="2400" b="1" dirty="0">
                <a:solidFill>
                  <a:srgbClr val="7030A0"/>
                </a:solidFill>
                <a:latin typeface="Avenir Roman" panose="02000503020000020003" pitchFamily="2" charset="0"/>
              </a:rPr>
              <a:t>Pagrindimas</a:t>
            </a:r>
            <a:endParaRPr lang="da-DK" sz="2400" b="1" dirty="0">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778042" y="1983653"/>
            <a:ext cx="10635916" cy="5601533"/>
          </a:xfrm>
          <a:prstGeom prst="rect">
            <a:avLst/>
          </a:prstGeom>
          <a:noFill/>
        </p:spPr>
        <p:txBody>
          <a:bodyPr wrap="square" rtlCol="0">
            <a:spAutoFit/>
          </a:bodyPr>
          <a:lstStyle/>
          <a:p>
            <a:pPr marL="342900" indent="-342900">
              <a:buFont typeface="Arial" panose="020B0604020202020204" pitchFamily="34" charset="0"/>
              <a:buChar char="•"/>
            </a:pPr>
            <a:r>
              <a:rPr lang="lt-LT" sz="2000" dirty="0">
                <a:solidFill>
                  <a:srgbClr val="7030A0"/>
                </a:solidFill>
              </a:rPr>
              <a:t>Bendri diskusiniai klausimai buvo aptarti </a:t>
            </a:r>
            <a:r>
              <a:rPr lang="da-DK" sz="2000" dirty="0">
                <a:solidFill>
                  <a:srgbClr val="7030A0"/>
                </a:solidFill>
              </a:rPr>
              <a:t>Nordplus Horizontal </a:t>
            </a:r>
            <a:r>
              <a:rPr lang="lt-LT" sz="2000" dirty="0">
                <a:solidFill>
                  <a:srgbClr val="7030A0"/>
                </a:solidFill>
              </a:rPr>
              <a:t>projekto seminaro, vykusio Kopenhagoje 2017 metų vasaryje. </a:t>
            </a:r>
            <a:endParaRPr lang="da-DK" sz="2000" dirty="0">
              <a:solidFill>
                <a:schemeClr val="tx2">
                  <a:lumMod val="50000"/>
                </a:schemeClr>
              </a:solidFill>
            </a:endParaRPr>
          </a:p>
          <a:p>
            <a:pPr marL="342900" indent="-342900">
              <a:buFont typeface="Arial" panose="020B0604020202020204" pitchFamily="34" charset="0"/>
              <a:buChar char="•"/>
            </a:pPr>
            <a:r>
              <a:rPr lang="lt-LT" sz="2000" dirty="0">
                <a:solidFill>
                  <a:srgbClr val="7030A0"/>
                </a:solidFill>
              </a:rPr>
              <a:t>Pateikiami  šaltiniai, kurie gali būti naudojami diskusijoms su studentais, būsimais mokytojais apie jaunų vaikų (6-12 metų) kalbų mokymąsi daugiakalbystės sąlygomis. </a:t>
            </a:r>
            <a:endParaRPr lang="da-DK" sz="2000" dirty="0">
              <a:solidFill>
                <a:schemeClr val="tx2">
                  <a:lumMod val="50000"/>
                </a:schemeClr>
              </a:solidFill>
            </a:endParaRPr>
          </a:p>
          <a:p>
            <a:pPr marL="342900" indent="-342900">
              <a:buFont typeface="Arial" panose="020B0604020202020204" pitchFamily="34" charset="0"/>
              <a:buChar char="•"/>
            </a:pPr>
            <a:r>
              <a:rPr lang="lt-LT" sz="2000" dirty="0">
                <a:solidFill>
                  <a:srgbClr val="7030A0"/>
                </a:solidFill>
              </a:rPr>
              <a:t>Kai kuriems klausimams aptarti buvo pasinaudota nuotraukomis, padarytomis pamokų stebėjimo metu projekto  „Užsienio kalbų mokymasis ankstyvame amžiuje“ metu. </a:t>
            </a:r>
            <a:endParaRPr lang="da-DK" sz="2000" dirty="0">
              <a:solidFill>
                <a:schemeClr val="tx2">
                  <a:lumMod val="50000"/>
                </a:schemeClr>
              </a:solidFill>
            </a:endParaRPr>
          </a:p>
          <a:p>
            <a:pPr marL="342900" indent="-342900">
              <a:buFont typeface="Arial" panose="020B0604020202020204" pitchFamily="34" charset="0"/>
              <a:buChar char="•"/>
            </a:pPr>
            <a:r>
              <a:rPr lang="lt-LT" sz="2000" dirty="0">
                <a:solidFill>
                  <a:srgbClr val="7030A0"/>
                </a:solidFill>
              </a:rPr>
              <a:t>Kai kuriems atvejams aptarti mokytojų rengimo metu, buvo parengti klausimai, skirti  refleksijai</a:t>
            </a:r>
            <a:r>
              <a:rPr lang="lt-LT" sz="2000" dirty="0">
                <a:solidFill>
                  <a:schemeClr val="tx2">
                    <a:lumMod val="50000"/>
                  </a:schemeClr>
                </a:solidFill>
              </a:rPr>
              <a:t> </a:t>
            </a:r>
            <a:r>
              <a:rPr lang="lt-LT" sz="2000" dirty="0">
                <a:solidFill>
                  <a:srgbClr val="7030A0"/>
                </a:solidFill>
              </a:rPr>
              <a:t>surinktų  klasės nuotraukų pagrindu. </a:t>
            </a:r>
            <a:endParaRPr lang="da-DK" sz="2000" dirty="0">
              <a:solidFill>
                <a:schemeClr val="tx2">
                  <a:lumMod val="50000"/>
                </a:schemeClr>
              </a:solidFill>
            </a:endParaRPr>
          </a:p>
          <a:p>
            <a:endParaRPr lang="da-DK" dirty="0">
              <a:solidFill>
                <a:schemeClr val="tx2">
                  <a:lumMod val="50000"/>
                </a:schemeClr>
              </a:solidFill>
            </a:endParaRPr>
          </a:p>
          <a:p>
            <a:endParaRPr lang="da-DK" dirty="0"/>
          </a:p>
          <a:p>
            <a:endParaRPr lang="da-DK" dirty="0"/>
          </a:p>
          <a:p>
            <a:endParaRPr lang="da-DK" dirty="0"/>
          </a:p>
          <a:p>
            <a:endParaRPr lang="da-DK" dirty="0"/>
          </a:p>
          <a:p>
            <a:endParaRPr lang="da-DK" dirty="0"/>
          </a:p>
          <a:p>
            <a:endParaRPr lang="da-DK" dirty="0">
              <a:solidFill>
                <a:schemeClr val="tx2">
                  <a:lumMod val="50000"/>
                </a:schemeClr>
              </a:solidFill>
            </a:endParaRPr>
          </a:p>
          <a:p>
            <a:endParaRPr lang="da-DK" dirty="0">
              <a:solidFill>
                <a:schemeClr val="tx2">
                  <a:lumMod val="50000"/>
                </a:schemeClr>
              </a:solidFill>
            </a:endParaRPr>
          </a:p>
          <a:p>
            <a:endParaRPr lang="da-DK" dirty="0">
              <a:solidFill>
                <a:schemeClr val="tx2">
                  <a:lumMod val="50000"/>
                </a:schemeClr>
              </a:solidFill>
            </a:endParaRPr>
          </a:p>
          <a:p>
            <a:endParaRPr lang="da-DK" dirty="0">
              <a:solidFill>
                <a:schemeClr val="tx2">
                  <a:lumMod val="50000"/>
                </a:schemeClr>
              </a:solidFill>
            </a:endParaRPr>
          </a:p>
          <a:p>
            <a:endParaRPr lang="da-DK" dirty="0">
              <a:solidFill>
                <a:schemeClr val="tx2">
                  <a:lumMod val="50000"/>
                </a:schemeClr>
              </a:solidFill>
            </a:endParaRPr>
          </a:p>
        </p:txBody>
      </p:sp>
      <p:pic>
        <p:nvPicPr>
          <p:cNvPr id="3" name="Billede 2">
            <a:extLst>
              <a:ext uri="{FF2B5EF4-FFF2-40B4-BE49-F238E27FC236}">
                <a16:creationId xmlns:a16="http://schemas.microsoft.com/office/drawing/2014/main" id="{EFADACA2-1444-A143-8563-F6940389CF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86226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778042" y="1315942"/>
            <a:ext cx="10635916" cy="830997"/>
          </a:xfrm>
          <a:prstGeom prst="rect">
            <a:avLst/>
          </a:prstGeom>
          <a:noFill/>
        </p:spPr>
        <p:txBody>
          <a:bodyPr wrap="square" rtlCol="0">
            <a:spAutoFit/>
          </a:bodyPr>
          <a:lstStyle/>
          <a:p>
            <a:endParaRPr lang="da-DK" sz="2400" dirty="0"/>
          </a:p>
          <a:p>
            <a:r>
              <a:rPr lang="lt-LT" sz="2400" b="1" dirty="0">
                <a:solidFill>
                  <a:srgbClr val="7030A0"/>
                </a:solidFill>
                <a:latin typeface="Avenir Roman" panose="02000503020000020003" pitchFamily="2" charset="0"/>
              </a:rPr>
              <a:t>Europos tarybos  apibrėžimai</a:t>
            </a:r>
            <a:endParaRPr lang="da-DK" sz="2400" b="1" dirty="0">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778042" y="1983653"/>
            <a:ext cx="10635916" cy="2862322"/>
          </a:xfrm>
          <a:prstGeom prst="rect">
            <a:avLst/>
          </a:prstGeom>
          <a:noFill/>
        </p:spPr>
        <p:txBody>
          <a:bodyPr wrap="square" rtlCol="0">
            <a:spAutoFit/>
          </a:bodyPr>
          <a:lstStyle/>
          <a:p>
            <a:endParaRPr lang="en-GB" b="1" dirty="0"/>
          </a:p>
          <a:p>
            <a:endParaRPr lang="en-GB" b="1" dirty="0"/>
          </a:p>
          <a:p>
            <a:r>
              <a:rPr lang="lt-LT" dirty="0">
                <a:solidFill>
                  <a:srgbClr val="7030A0"/>
                </a:solidFill>
              </a:rPr>
              <a:t>Skirtingai nuo </a:t>
            </a:r>
            <a:r>
              <a:rPr lang="lt-LT" dirty="0" err="1">
                <a:solidFill>
                  <a:srgbClr val="7030A0"/>
                </a:solidFill>
              </a:rPr>
              <a:t>monolingvizmo</a:t>
            </a:r>
            <a:r>
              <a:rPr lang="lt-LT" dirty="0">
                <a:solidFill>
                  <a:srgbClr val="7030A0"/>
                </a:solidFill>
              </a:rPr>
              <a:t>,  </a:t>
            </a:r>
            <a:r>
              <a:rPr lang="lt-LT" b="1" dirty="0" err="1">
                <a:solidFill>
                  <a:srgbClr val="7030A0"/>
                </a:solidFill>
              </a:rPr>
              <a:t>pliurilingvalizmas</a:t>
            </a:r>
            <a:r>
              <a:rPr lang="lt-LT" b="1" dirty="0">
                <a:solidFill>
                  <a:srgbClr val="7030A0"/>
                </a:solidFill>
              </a:rPr>
              <a:t> </a:t>
            </a:r>
            <a:r>
              <a:rPr lang="lt-LT" dirty="0">
                <a:solidFill>
                  <a:srgbClr val="7030A0"/>
                </a:solidFill>
              </a:rPr>
              <a:t>apibūdinamas</a:t>
            </a:r>
            <a:r>
              <a:rPr lang="lt-LT" b="1" dirty="0">
                <a:solidFill>
                  <a:srgbClr val="7030A0"/>
                </a:solidFill>
              </a:rPr>
              <a:t> </a:t>
            </a:r>
            <a:r>
              <a:rPr lang="lt-LT" dirty="0">
                <a:solidFill>
                  <a:srgbClr val="7030A0"/>
                </a:solidFill>
              </a:rPr>
              <a:t>kaip kalbų įvairovės repertuaras, kuriuo naudojasi daugybė individų. Šį kalbų repertuarą paprastai sudaro gimtoji kalba arba „pirmoji kalba“ ir bet kuris kitų kalbų skaičius. Kai kuriose daugiakalbėse aplinkose, vieni individai yra vienakalbiai, kiti daugiakalbiai </a:t>
            </a:r>
            <a:r>
              <a:rPr lang="en-GB" dirty="0">
                <a:solidFill>
                  <a:srgbClr val="7030A0"/>
                </a:solidFill>
              </a:rPr>
              <a:t>(</a:t>
            </a:r>
            <a:r>
              <a:rPr lang="en-US" dirty="0">
                <a:solidFill>
                  <a:srgbClr val="7030A0"/>
                </a:solidFill>
              </a:rPr>
              <a:t>Council of Europe, 2014 )</a:t>
            </a:r>
            <a:r>
              <a:rPr lang="en-GB" dirty="0"/>
              <a:t>  </a:t>
            </a:r>
            <a:endParaRPr lang="da-DK" dirty="0"/>
          </a:p>
          <a:p>
            <a:r>
              <a:rPr lang="en-US" b="1" dirty="0" err="1">
                <a:solidFill>
                  <a:srgbClr val="7030A0"/>
                </a:solidFill>
              </a:rPr>
              <a:t>Multiling</a:t>
            </a:r>
            <a:r>
              <a:rPr lang="lt-LT" b="1" dirty="0">
                <a:solidFill>
                  <a:srgbClr val="7030A0"/>
                </a:solidFill>
              </a:rPr>
              <a:t>va</a:t>
            </a:r>
            <a:r>
              <a:rPr lang="en-US" b="1" dirty="0">
                <a:solidFill>
                  <a:srgbClr val="7030A0"/>
                </a:solidFill>
              </a:rPr>
              <a:t>li</a:t>
            </a:r>
            <a:r>
              <a:rPr lang="lt-LT" b="1" dirty="0">
                <a:solidFill>
                  <a:srgbClr val="7030A0"/>
                </a:solidFill>
              </a:rPr>
              <a:t>z</a:t>
            </a:r>
            <a:r>
              <a:rPr lang="en-US" b="1" dirty="0">
                <a:solidFill>
                  <a:srgbClr val="7030A0"/>
                </a:solidFill>
              </a:rPr>
              <a:t>m</a:t>
            </a:r>
            <a:r>
              <a:rPr lang="lt-LT" b="1" dirty="0">
                <a:solidFill>
                  <a:srgbClr val="7030A0"/>
                </a:solidFill>
              </a:rPr>
              <a:t>as </a:t>
            </a:r>
            <a:r>
              <a:rPr lang="lt-LT" dirty="0">
                <a:solidFill>
                  <a:srgbClr val="7030A0"/>
                </a:solidFill>
              </a:rPr>
              <a:t>apibūdina geografinės vietovės, mažos ar didelės, kurioje kalbama  daugiau nei viena kalba, nepriklausomai nuo to, ar šioje vietovėje gyvenančios skirtingos socialinės grupės kalba tokia kalba, kuri formaliai nėra  </a:t>
            </a:r>
            <a:r>
              <a:rPr lang="lt-LT" b="1" dirty="0">
                <a:solidFill>
                  <a:srgbClr val="7030A0"/>
                </a:solidFill>
              </a:rPr>
              <a:t> </a:t>
            </a:r>
            <a:r>
              <a:rPr lang="lt-LT" dirty="0">
                <a:solidFill>
                  <a:srgbClr val="7030A0"/>
                </a:solidFill>
              </a:rPr>
              <a:t>pripažįstama kaip kalba; individai gyvenantys tokioje vietovėje gali būti vienakalbiai, kalbantys tik savo kalbos variantu </a:t>
            </a:r>
            <a:r>
              <a:rPr lang="en-GB" dirty="0">
                <a:solidFill>
                  <a:srgbClr val="7030A0"/>
                </a:solidFill>
              </a:rPr>
              <a:t>(</a:t>
            </a:r>
            <a:r>
              <a:rPr lang="en-US" dirty="0">
                <a:solidFill>
                  <a:srgbClr val="7030A0"/>
                </a:solidFill>
              </a:rPr>
              <a:t>Council of Europe, 2014 </a:t>
            </a:r>
            <a:r>
              <a:rPr lang="lt-LT" dirty="0">
                <a:solidFill>
                  <a:srgbClr val="7030A0"/>
                </a:solidFill>
              </a:rPr>
              <a:t>)</a:t>
            </a:r>
            <a:r>
              <a:rPr lang="en-GB" dirty="0"/>
              <a:t>.</a:t>
            </a:r>
            <a:endParaRPr lang="da-DK" dirty="0">
              <a:solidFill>
                <a:schemeClr val="tx2">
                  <a:lumMod val="50000"/>
                </a:schemeClr>
              </a:solidFill>
            </a:endParaRPr>
          </a:p>
        </p:txBody>
      </p:sp>
      <p:pic>
        <p:nvPicPr>
          <p:cNvPr id="6" name="Billede 5">
            <a:extLst>
              <a:ext uri="{FF2B5EF4-FFF2-40B4-BE49-F238E27FC236}">
                <a16:creationId xmlns:a16="http://schemas.microsoft.com/office/drawing/2014/main" id="{4A19372E-1B85-8646-8DA6-BCF5D8A189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3381818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859398" y="1506026"/>
            <a:ext cx="10635916" cy="461665"/>
          </a:xfrm>
          <a:prstGeom prst="rect">
            <a:avLst/>
          </a:prstGeom>
          <a:noFill/>
        </p:spPr>
        <p:txBody>
          <a:bodyPr wrap="square" rtlCol="0">
            <a:spAutoFit/>
          </a:bodyPr>
          <a:lstStyle/>
          <a:p>
            <a:r>
              <a:rPr lang="lt-LT" sz="2400" b="1" dirty="0">
                <a:solidFill>
                  <a:srgbClr val="7030A0"/>
                </a:solidFill>
                <a:latin typeface="Avenir Roman" panose="02000503020000020003" pitchFamily="2" charset="0"/>
              </a:rPr>
              <a:t>Bendri klausimai diskusijai</a:t>
            </a:r>
            <a:endParaRPr lang="da-DK" sz="2400" b="1" dirty="0">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1004047" y="2088777"/>
            <a:ext cx="9514990" cy="3970318"/>
          </a:xfrm>
          <a:prstGeom prst="rect">
            <a:avLst/>
          </a:prstGeom>
          <a:noFill/>
        </p:spPr>
        <p:txBody>
          <a:bodyPr wrap="square" rtlCol="0">
            <a:spAutoFit/>
          </a:bodyPr>
          <a:lstStyle/>
          <a:p>
            <a:pPr marL="342900" lvl="0" indent="-342900">
              <a:buFont typeface="+mj-lt"/>
              <a:buAutoNum type="arabicPeriod"/>
            </a:pPr>
            <a:r>
              <a:rPr lang="lt-LT" dirty="0">
                <a:solidFill>
                  <a:srgbClr val="7030A0"/>
                </a:solidFill>
              </a:rPr>
              <a:t>Kaip mokinių turimi kalbiniai ištekliai padeda vaikams mokytis anglų kalbos pirmais mokymosi metais? Ar vaikai, jau mokantys daug kalbų, moka valdyti užsienio kalbos mokymąsi klasėje? </a:t>
            </a:r>
            <a:endParaRPr lang="en-US" dirty="0"/>
          </a:p>
          <a:p>
            <a:pPr marL="342900" lvl="0" indent="-342900">
              <a:buFont typeface="+mj-lt"/>
              <a:buAutoNum type="arabicPeriod"/>
            </a:pPr>
            <a:endParaRPr lang="en-US" dirty="0"/>
          </a:p>
          <a:p>
            <a:pPr marL="342900" indent="-342900">
              <a:buFont typeface="+mj-lt"/>
              <a:buAutoNum type="arabicPeriod"/>
            </a:pPr>
            <a:r>
              <a:rPr lang="lt-LT" dirty="0">
                <a:solidFill>
                  <a:srgbClr val="7030A0"/>
                </a:solidFill>
              </a:rPr>
              <a:t>Koks turėtų būti pirmos kalbos (K1) ir antros kalbos (K2) balansas klasėje? Mokytojų požiūriu? Mokinių požiūriu?</a:t>
            </a:r>
            <a:endParaRPr lang="en-US" dirty="0"/>
          </a:p>
          <a:p>
            <a:pPr marL="342900" indent="-342900">
              <a:buFont typeface="+mj-lt"/>
              <a:buAutoNum type="arabicPeriod"/>
            </a:pPr>
            <a:endParaRPr lang="en-US" dirty="0"/>
          </a:p>
          <a:p>
            <a:pPr marL="342900" indent="-342900">
              <a:buFont typeface="+mj-lt"/>
              <a:buAutoNum type="arabicPeriod"/>
            </a:pPr>
            <a:r>
              <a:rPr lang="en-US" dirty="0"/>
              <a:t> </a:t>
            </a:r>
            <a:r>
              <a:rPr lang="lt-LT" dirty="0">
                <a:solidFill>
                  <a:srgbClr val="7030A0"/>
                </a:solidFill>
              </a:rPr>
              <a:t>Kokį kalbinį  dalyvavimą bendravime žodžiu užsienio kalbos pamokos metu mokytojai turėtų skatinti/ reikalauti? Kokiomis kalbomis turi būti kalbama?</a:t>
            </a:r>
            <a:endParaRPr lang="en-US" dirty="0"/>
          </a:p>
          <a:p>
            <a:pPr marL="342900" indent="-342900">
              <a:buFont typeface="+mj-lt"/>
              <a:buAutoNum type="arabicPeriod"/>
            </a:pPr>
            <a:endParaRPr lang="en-US" dirty="0"/>
          </a:p>
          <a:p>
            <a:pPr marL="342900" indent="-342900">
              <a:buFont typeface="+mj-lt"/>
              <a:buAutoNum type="arabicPeriod"/>
            </a:pPr>
            <a:r>
              <a:rPr lang="lt-LT" dirty="0">
                <a:solidFill>
                  <a:srgbClr val="7030A0"/>
                </a:solidFill>
              </a:rPr>
              <a:t>Kiek turėtų būti bendravimo raštu užsienio kalbos pamokose? Ar 6-7 metų vaikų rašymo gebėjimų ugdymas skiriasi nuo</a:t>
            </a:r>
            <a:r>
              <a:rPr lang="lt-LT" dirty="0">
                <a:solidFill>
                  <a:srgbClr val="FF0000"/>
                </a:solidFill>
              </a:rPr>
              <a:t>.</a:t>
            </a:r>
            <a:r>
              <a:rPr lang="lt-LT" dirty="0">
                <a:solidFill>
                  <a:srgbClr val="7030A0"/>
                </a:solidFill>
              </a:rPr>
              <a:t> 11-12 metų vaikų ugdymo?</a:t>
            </a:r>
            <a:endParaRPr lang="da-DK" dirty="0">
              <a:solidFill>
                <a:srgbClr val="FF0000"/>
              </a:solidFill>
            </a:endParaRPr>
          </a:p>
          <a:p>
            <a:endParaRPr lang="da-DK" dirty="0"/>
          </a:p>
          <a:p>
            <a:endParaRPr lang="da-DK" dirty="0"/>
          </a:p>
          <a:p>
            <a:pPr lvl="0"/>
            <a:endParaRPr lang="da-DK" dirty="0"/>
          </a:p>
        </p:txBody>
      </p:sp>
      <p:pic>
        <p:nvPicPr>
          <p:cNvPr id="6" name="Billede 5">
            <a:extLst>
              <a:ext uri="{FF2B5EF4-FFF2-40B4-BE49-F238E27FC236}">
                <a16:creationId xmlns:a16="http://schemas.microsoft.com/office/drawing/2014/main" id="{81602CA8-848C-8749-A3E4-B9056A9191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1667404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749166" y="1171123"/>
            <a:ext cx="10454734" cy="2308324"/>
          </a:xfrm>
          <a:prstGeom prst="rect">
            <a:avLst/>
          </a:prstGeom>
          <a:noFill/>
        </p:spPr>
        <p:txBody>
          <a:bodyPr wrap="square" rtlCol="0">
            <a:spAutoFit/>
          </a:bodyPr>
          <a:lstStyle/>
          <a:p>
            <a:r>
              <a:rPr lang="lt-LT" sz="2400" b="1" dirty="0">
                <a:solidFill>
                  <a:srgbClr val="7030A0"/>
                </a:solidFill>
              </a:rPr>
              <a:t>Atvejo pavyzdys:</a:t>
            </a:r>
            <a:r>
              <a:rPr lang="lt-LT" sz="2400" b="1" dirty="0"/>
              <a:t> </a:t>
            </a:r>
            <a:r>
              <a:rPr lang="lt-LT" sz="2400" dirty="0">
                <a:solidFill>
                  <a:srgbClr val="7030A0"/>
                </a:solidFill>
              </a:rPr>
              <a:t>Kaip mokinių turimi kalbiniai ištekliai padeda vaikams mokytis anglų kalbos pirmais mokymosi metais? Ar vaikai, jau mokantys daug kalbų, moka valdyti užsienio kalbos mokymąsi klasėje? </a:t>
            </a:r>
            <a:endParaRPr lang="en-US" sz="2400" dirty="0"/>
          </a:p>
          <a:p>
            <a:endParaRPr lang="en-US" sz="2400" dirty="0"/>
          </a:p>
          <a:p>
            <a:r>
              <a:rPr lang="da-DK" sz="2400" b="1" dirty="0">
                <a:latin typeface="Avenir Roman" panose="02000503020000020003" pitchFamily="2" charset="0"/>
              </a:rPr>
              <a:t> </a:t>
            </a:r>
          </a:p>
          <a:p>
            <a:endParaRPr lang="da-DK" sz="2400" b="1" dirty="0">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749166" y="2502568"/>
            <a:ext cx="10570143" cy="4662815"/>
          </a:xfrm>
          <a:prstGeom prst="rect">
            <a:avLst/>
          </a:prstGeom>
          <a:noFill/>
        </p:spPr>
        <p:txBody>
          <a:bodyPr wrap="square" rtlCol="0">
            <a:spAutoFit/>
          </a:bodyPr>
          <a:lstStyle/>
          <a:p>
            <a:pPr>
              <a:lnSpc>
                <a:spcPct val="150000"/>
              </a:lnSpc>
            </a:pPr>
            <a:r>
              <a:rPr lang="lt-LT" i="1" dirty="0">
                <a:solidFill>
                  <a:srgbClr val="7030A0"/>
                </a:solidFill>
              </a:rPr>
              <a:t>Mokytoja baltoje lentoje rodo mokiniams pasakojimų knygos </a:t>
            </a:r>
            <a:r>
              <a:rPr lang="en-US" i="1" dirty="0"/>
              <a:t> </a:t>
            </a:r>
            <a:r>
              <a:rPr lang="lt-LT" i="1" dirty="0"/>
              <a:t>„</a:t>
            </a:r>
            <a:r>
              <a:rPr lang="en-US" i="1" dirty="0">
                <a:solidFill>
                  <a:srgbClr val="7030A0"/>
                </a:solidFill>
              </a:rPr>
              <a:t>The Gruffalo</a:t>
            </a:r>
            <a:r>
              <a:rPr lang="lt-LT" i="1" dirty="0">
                <a:solidFill>
                  <a:srgbClr val="7030A0"/>
                </a:solidFill>
              </a:rPr>
              <a:t>“</a:t>
            </a:r>
            <a:r>
              <a:rPr lang="en-US" i="1" dirty="0">
                <a:solidFill>
                  <a:srgbClr val="7030A0"/>
                </a:solidFill>
              </a:rPr>
              <a:t> </a:t>
            </a:r>
            <a:r>
              <a:rPr lang="lt-LT" i="1" dirty="0">
                <a:solidFill>
                  <a:srgbClr val="7030A0"/>
                </a:solidFill>
              </a:rPr>
              <a:t>, išverstos į skirtingas kalbas, </a:t>
            </a:r>
            <a:r>
              <a:rPr lang="en-US" i="1" dirty="0">
                <a:solidFill>
                  <a:srgbClr val="7030A0"/>
                </a:solidFill>
              </a:rPr>
              <a:t> </a:t>
            </a:r>
            <a:r>
              <a:rPr lang="lt-LT" i="1" dirty="0">
                <a:solidFill>
                  <a:srgbClr val="7030A0"/>
                </a:solidFill>
              </a:rPr>
              <a:t>viršelius. Mokinys atpažįsta ispanų kalbos versiją,  rodo į ispanišką knygos viršelį ir ištaria </a:t>
            </a:r>
            <a:r>
              <a:rPr lang="lt-LT" i="1" dirty="0" err="1">
                <a:solidFill>
                  <a:srgbClr val="7030A0"/>
                </a:solidFill>
              </a:rPr>
              <a:t>Gruffalo</a:t>
            </a:r>
            <a:r>
              <a:rPr lang="lt-LT" i="1" dirty="0">
                <a:solidFill>
                  <a:srgbClr val="7030A0"/>
                </a:solidFill>
              </a:rPr>
              <a:t>  vardą ispaniškai.</a:t>
            </a:r>
            <a:r>
              <a:rPr lang="en-US" i="1" dirty="0"/>
              <a:t> </a:t>
            </a:r>
            <a:r>
              <a:rPr lang="lt-LT" i="1" dirty="0">
                <a:solidFill>
                  <a:srgbClr val="7030A0"/>
                </a:solidFill>
              </a:rPr>
              <a:t>Kitas mokinys atpažįsta pavadinimą </a:t>
            </a:r>
            <a:r>
              <a:rPr lang="lt-LT" i="1" dirty="0" err="1">
                <a:solidFill>
                  <a:srgbClr val="7030A0"/>
                </a:solidFill>
              </a:rPr>
              <a:t>urdų</a:t>
            </a:r>
            <a:r>
              <a:rPr lang="lt-LT" i="1" dirty="0">
                <a:solidFill>
                  <a:srgbClr val="7030A0"/>
                </a:solidFill>
              </a:rPr>
              <a:t> kalba</a:t>
            </a:r>
            <a:r>
              <a:rPr lang="en-US" i="1" dirty="0">
                <a:solidFill>
                  <a:srgbClr val="7030A0"/>
                </a:solidFill>
              </a:rPr>
              <a:t>. </a:t>
            </a:r>
            <a:r>
              <a:rPr lang="lt-LT" i="1" dirty="0">
                <a:solidFill>
                  <a:srgbClr val="7030A0"/>
                </a:solidFill>
              </a:rPr>
              <a:t>„Pažvelkite į  knygos rusų kalba versiją, šios kalbos yra kitokios raidės“ sako mokytoja. Tada dar vienas mokinys atpažįsta turkišką knygos versiją, jis sako: “Mano tėvai kalba turkiškai, bet ne daug“. Klasė komentuoja viršelį </a:t>
            </a:r>
            <a:r>
              <a:rPr lang="lt-LT" i="1" dirty="0" err="1">
                <a:solidFill>
                  <a:srgbClr val="7030A0"/>
                </a:solidFill>
              </a:rPr>
              <a:t>velsiečių</a:t>
            </a:r>
            <a:r>
              <a:rPr lang="lt-LT" i="1" dirty="0">
                <a:solidFill>
                  <a:srgbClr val="7030A0"/>
                </a:solidFill>
              </a:rPr>
              <a:t> kalba, kuris taip pat atrodo skirtingai, jie rodo didelį susidomėjimą. „Ar čia yra knygos japonų kalba viršelis?“  „Mano tėtis moka itališkai“, sako mokinys. „Aš turiu draugą iš Prancūzijos“, sako kitas. Mokiniai yra labai susidomėję ir noriai dalyvauja pokalbyje</a:t>
            </a:r>
            <a:r>
              <a:rPr lang="en-US" i="1" dirty="0"/>
              <a:t>. </a:t>
            </a:r>
            <a:r>
              <a:rPr lang="lt-LT" i="1" dirty="0">
                <a:solidFill>
                  <a:srgbClr val="7030A0"/>
                </a:solidFill>
              </a:rPr>
              <a:t>Po užsiėmimo vienas mokinys klausia mokytojos: „Ar čia iš tiesų knyga visomis kalbomis?“  „Daugelio kalbomis“, atsako mokytoja. „Taip pat arabiškai?“ „Taip, ir arabiškai“. „Taip pat ir somaliečių kalbą?“, šnibžda jis. Bet mokytoja jo negirdi.</a:t>
            </a:r>
          </a:p>
          <a:p>
            <a:pPr>
              <a:lnSpc>
                <a:spcPct val="150000"/>
              </a:lnSpc>
            </a:pPr>
            <a:r>
              <a:rPr lang="lt-LT" i="1" dirty="0"/>
              <a:t> </a:t>
            </a:r>
            <a:endParaRPr lang="da-DK" dirty="0">
              <a:solidFill>
                <a:schemeClr val="tx2">
                  <a:lumMod val="50000"/>
                </a:schemeClr>
              </a:solidFill>
            </a:endParaRPr>
          </a:p>
        </p:txBody>
      </p:sp>
      <p:pic>
        <p:nvPicPr>
          <p:cNvPr id="6" name="Billede 5">
            <a:extLst>
              <a:ext uri="{FF2B5EF4-FFF2-40B4-BE49-F238E27FC236}">
                <a16:creationId xmlns:a16="http://schemas.microsoft.com/office/drawing/2014/main" id="{F0446A00-2A29-3446-AE63-FE91F54362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0290" y="14937"/>
            <a:ext cx="2794000" cy="723900"/>
          </a:xfrm>
          <a:prstGeom prst="rect">
            <a:avLst/>
          </a:prstGeom>
        </p:spPr>
      </p:pic>
    </p:spTree>
    <p:extLst>
      <p:ext uri="{BB962C8B-B14F-4D97-AF65-F5344CB8AC3E}">
        <p14:creationId xmlns:p14="http://schemas.microsoft.com/office/powerpoint/2010/main" val="781613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859398" y="1506026"/>
            <a:ext cx="10635916" cy="461665"/>
          </a:xfrm>
          <a:prstGeom prst="rect">
            <a:avLst/>
          </a:prstGeom>
          <a:noFill/>
        </p:spPr>
        <p:txBody>
          <a:bodyPr wrap="square" rtlCol="0">
            <a:spAutoFit/>
          </a:bodyPr>
          <a:lstStyle/>
          <a:p>
            <a:r>
              <a:rPr lang="lt-LT" sz="2400" b="1" dirty="0">
                <a:solidFill>
                  <a:srgbClr val="7030A0"/>
                </a:solidFill>
                <a:latin typeface="Avenir Roman" panose="02000503020000020003" pitchFamily="2" charset="0"/>
              </a:rPr>
              <a:t>Klausimai atvejo refleksijai</a:t>
            </a:r>
            <a:endParaRPr lang="da-DK" sz="2400" b="1" dirty="0">
              <a:solidFill>
                <a:srgbClr val="7030A0"/>
              </a:solidFill>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859398" y="2798202"/>
            <a:ext cx="9659639" cy="2585323"/>
          </a:xfrm>
          <a:prstGeom prst="rect">
            <a:avLst/>
          </a:prstGeom>
          <a:noFill/>
        </p:spPr>
        <p:txBody>
          <a:bodyPr wrap="square" rtlCol="0">
            <a:spAutoFit/>
          </a:bodyPr>
          <a:lstStyle/>
          <a:p>
            <a:r>
              <a:rPr lang="lt-LT" dirty="0">
                <a:solidFill>
                  <a:schemeClr val="tx2">
                    <a:lumMod val="50000"/>
                  </a:schemeClr>
                </a:solidFill>
              </a:rPr>
              <a:t> </a:t>
            </a:r>
            <a:r>
              <a:rPr lang="lt-LT" dirty="0">
                <a:solidFill>
                  <a:srgbClr val="7030A0"/>
                </a:solidFill>
              </a:rPr>
              <a:t>Kaip apskritai mokiniai reaguoja į skirtingus knygos viršelius?</a:t>
            </a:r>
            <a:endParaRPr lang="da-DK" dirty="0">
              <a:solidFill>
                <a:schemeClr val="tx2">
                  <a:lumMod val="50000"/>
                </a:schemeClr>
              </a:solidFill>
            </a:endParaRPr>
          </a:p>
          <a:p>
            <a:endParaRPr lang="da-DK" dirty="0">
              <a:solidFill>
                <a:schemeClr val="tx2">
                  <a:lumMod val="50000"/>
                </a:schemeClr>
              </a:solidFill>
            </a:endParaRPr>
          </a:p>
          <a:p>
            <a:r>
              <a:rPr lang="lt-LT" dirty="0">
                <a:solidFill>
                  <a:srgbClr val="7030A0"/>
                </a:solidFill>
              </a:rPr>
              <a:t> Ar matote visų mokinių padidėjusio lingvistinio supratingumo ženklų?</a:t>
            </a:r>
            <a:endParaRPr lang="da-DK" dirty="0">
              <a:solidFill>
                <a:schemeClr val="tx2">
                  <a:lumMod val="50000"/>
                </a:schemeClr>
              </a:solidFill>
            </a:endParaRPr>
          </a:p>
          <a:p>
            <a:endParaRPr lang="da-DK" dirty="0">
              <a:solidFill>
                <a:schemeClr val="tx2">
                  <a:lumMod val="50000"/>
                </a:schemeClr>
              </a:solidFill>
            </a:endParaRPr>
          </a:p>
          <a:p>
            <a:r>
              <a:rPr lang="lt-LT" dirty="0">
                <a:solidFill>
                  <a:srgbClr val="7030A0"/>
                </a:solidFill>
              </a:rPr>
              <a:t>Ar yra matomų ženklų, kad  mokiniai naudojasi savo esamais  lingvistiniais ištekliais?</a:t>
            </a:r>
            <a:endParaRPr lang="da-DK" dirty="0">
              <a:solidFill>
                <a:schemeClr val="tx2">
                  <a:lumMod val="50000"/>
                </a:schemeClr>
              </a:solidFill>
            </a:endParaRPr>
          </a:p>
          <a:p>
            <a:endParaRPr lang="da-DK" dirty="0">
              <a:solidFill>
                <a:schemeClr val="tx2">
                  <a:lumMod val="50000"/>
                </a:schemeClr>
              </a:solidFill>
            </a:endParaRPr>
          </a:p>
          <a:p>
            <a:r>
              <a:rPr lang="lt-LT" dirty="0">
                <a:solidFill>
                  <a:srgbClr val="7030A0"/>
                </a:solidFill>
              </a:rPr>
              <a:t>Kokios jūsų mintys apie mokytojos ir mokinio iš Somalio pokalbį?</a:t>
            </a:r>
            <a:endParaRPr lang="da-DK" dirty="0">
              <a:solidFill>
                <a:schemeClr val="tx2">
                  <a:lumMod val="50000"/>
                </a:schemeClr>
              </a:solidFill>
            </a:endParaRPr>
          </a:p>
          <a:p>
            <a:endParaRPr lang="da-DK" dirty="0">
              <a:solidFill>
                <a:schemeClr val="tx2">
                  <a:lumMod val="50000"/>
                </a:schemeClr>
              </a:solidFill>
            </a:endParaRPr>
          </a:p>
          <a:p>
            <a:endParaRPr lang="da-DK" dirty="0">
              <a:solidFill>
                <a:schemeClr val="tx2">
                  <a:lumMod val="50000"/>
                </a:schemeClr>
              </a:solidFill>
            </a:endParaRPr>
          </a:p>
        </p:txBody>
      </p:sp>
      <p:pic>
        <p:nvPicPr>
          <p:cNvPr id="6" name="Billede 5">
            <a:extLst>
              <a:ext uri="{FF2B5EF4-FFF2-40B4-BE49-F238E27FC236}">
                <a16:creationId xmlns:a16="http://schemas.microsoft.com/office/drawing/2014/main" id="{A1AF8AA9-931B-3F4C-9648-74E5E9FF1F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3411455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859398" y="1384106"/>
            <a:ext cx="10635916" cy="1569660"/>
          </a:xfrm>
          <a:prstGeom prst="rect">
            <a:avLst/>
          </a:prstGeom>
          <a:noFill/>
        </p:spPr>
        <p:txBody>
          <a:bodyPr wrap="square" rtlCol="0">
            <a:spAutoFit/>
          </a:bodyPr>
          <a:lstStyle/>
          <a:p>
            <a:r>
              <a:rPr lang="lt-LT" sz="2400" b="1" dirty="0">
                <a:solidFill>
                  <a:srgbClr val="7030A0"/>
                </a:solidFill>
              </a:rPr>
              <a:t>Atvejo pavyzdys:</a:t>
            </a:r>
            <a:r>
              <a:rPr lang="lt-LT" sz="2400" b="1" dirty="0"/>
              <a:t> </a:t>
            </a:r>
            <a:r>
              <a:rPr lang="lt-LT" sz="2400" dirty="0">
                <a:solidFill>
                  <a:srgbClr val="7030A0"/>
                </a:solidFill>
              </a:rPr>
              <a:t>Ar mokytojai turėtų vartoti mokyklos mokymosi kalbą užsienio kalbos pamokose? Kada? Kodėl/ kodėl ne?</a:t>
            </a:r>
            <a:endParaRPr lang="da-DK" sz="2400" dirty="0">
              <a:solidFill>
                <a:srgbClr val="7030A0"/>
              </a:solidFill>
            </a:endParaRPr>
          </a:p>
          <a:p>
            <a:endParaRPr lang="da-DK" sz="2400" b="1" dirty="0">
              <a:latin typeface="Avenir Roman" panose="02000503020000020003" pitchFamily="2" charset="0"/>
            </a:endParaRPr>
          </a:p>
          <a:p>
            <a:endParaRPr lang="da-DK" sz="2400" b="1" dirty="0">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859398" y="2798202"/>
            <a:ext cx="9659639" cy="3277820"/>
          </a:xfrm>
          <a:prstGeom prst="rect">
            <a:avLst/>
          </a:prstGeom>
          <a:noFill/>
        </p:spPr>
        <p:txBody>
          <a:bodyPr wrap="square" rtlCol="0">
            <a:spAutoFit/>
          </a:bodyPr>
          <a:lstStyle/>
          <a:p>
            <a:pPr>
              <a:lnSpc>
                <a:spcPct val="150000"/>
              </a:lnSpc>
            </a:pPr>
            <a:r>
              <a:rPr lang="lt-LT" i="1" dirty="0">
                <a:solidFill>
                  <a:srgbClr val="7030A0"/>
                </a:solidFill>
              </a:rPr>
              <a:t>Laikas pradėti pirmaklasių anglų kalbos pamoką. Mokytoja, kuri taip pat yra danų kalbos mokytoja, rengiasi pamokai, o mokiniai laukia u klasės durų. Mokiniai yra įpratę kreiptis į mokytoją vardu. Anglų kalbos pamokai mokytoja užsivelka ryškiai geltoną liemenę ir eina pakviesti mokinius vidun: „ Visi turite susirasti partnerį, gerai dabar prašom įeiti vidun“. Mokiniai kalba daniškai, o mokytoja angliškai. Vienas mokinys sako daniškai: „Mano piešinys nėra geras“. Mokytoja: „viskas gerai, nekreipk dėmesio“. Pamokos pabaigoje mokinys man paaiškina, kad anglų kalbos pamokoje mokytojos vardas ne </a:t>
            </a:r>
            <a:r>
              <a:rPr lang="lt-LT" i="1" dirty="0" err="1">
                <a:solidFill>
                  <a:srgbClr val="7030A0"/>
                </a:solidFill>
              </a:rPr>
              <a:t>Karen</a:t>
            </a:r>
            <a:r>
              <a:rPr lang="lt-LT" i="1" dirty="0">
                <a:solidFill>
                  <a:srgbClr val="7030A0"/>
                </a:solidFill>
              </a:rPr>
              <a:t>, o „</a:t>
            </a:r>
            <a:r>
              <a:rPr lang="lt-LT" i="1" dirty="0" err="1">
                <a:solidFill>
                  <a:srgbClr val="7030A0"/>
                </a:solidFill>
              </a:rPr>
              <a:t>Miss</a:t>
            </a:r>
            <a:r>
              <a:rPr lang="lt-LT" i="1" dirty="0">
                <a:solidFill>
                  <a:srgbClr val="7030A0"/>
                </a:solidFill>
              </a:rPr>
              <a:t> K.“</a:t>
            </a:r>
            <a:endParaRPr lang="da-DK" i="1" dirty="0">
              <a:solidFill>
                <a:srgbClr val="7030A0"/>
              </a:solidFill>
            </a:endParaRPr>
          </a:p>
          <a:p>
            <a:endParaRPr lang="da-DK" dirty="0">
              <a:solidFill>
                <a:schemeClr val="tx2">
                  <a:lumMod val="50000"/>
                </a:schemeClr>
              </a:solidFill>
            </a:endParaRPr>
          </a:p>
        </p:txBody>
      </p:sp>
      <p:pic>
        <p:nvPicPr>
          <p:cNvPr id="6" name="Billede 5">
            <a:extLst>
              <a:ext uri="{FF2B5EF4-FFF2-40B4-BE49-F238E27FC236}">
                <a16:creationId xmlns:a16="http://schemas.microsoft.com/office/drawing/2014/main" id="{9D715284-5F6D-D240-AB58-2EFF2DAD04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3679227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859398" y="1506026"/>
            <a:ext cx="10635916" cy="830997"/>
          </a:xfrm>
          <a:prstGeom prst="rect">
            <a:avLst/>
          </a:prstGeom>
          <a:noFill/>
        </p:spPr>
        <p:txBody>
          <a:bodyPr wrap="square" rtlCol="0">
            <a:spAutoFit/>
          </a:bodyPr>
          <a:lstStyle/>
          <a:p>
            <a:endParaRPr lang="da-DK" sz="2400" b="1" dirty="0">
              <a:latin typeface="Avenir Roman" panose="02000503020000020003" pitchFamily="2" charset="0"/>
            </a:endParaRPr>
          </a:p>
          <a:p>
            <a:r>
              <a:rPr lang="lt-LT" sz="2400" b="1" dirty="0">
                <a:solidFill>
                  <a:srgbClr val="7030A0"/>
                </a:solidFill>
                <a:latin typeface="Avenir Roman" panose="02000503020000020003" pitchFamily="2" charset="0"/>
              </a:rPr>
              <a:t>Klausimai atvejo refleksijai</a:t>
            </a:r>
            <a:endParaRPr lang="da-DK" sz="2400" b="1" dirty="0">
              <a:solidFill>
                <a:srgbClr val="7030A0"/>
              </a:solidFill>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859398" y="2798202"/>
            <a:ext cx="9659639" cy="2862322"/>
          </a:xfrm>
          <a:prstGeom prst="rect">
            <a:avLst/>
          </a:prstGeom>
          <a:noFill/>
        </p:spPr>
        <p:txBody>
          <a:bodyPr wrap="square" rtlCol="0">
            <a:spAutoFit/>
          </a:bodyPr>
          <a:lstStyle/>
          <a:p>
            <a:r>
              <a:rPr lang="lt-LT" dirty="0">
                <a:solidFill>
                  <a:srgbClr val="7030A0"/>
                </a:solidFill>
              </a:rPr>
              <a:t>Kokias strategijas mokytoja taiko pamokoje, kad anglų kalba būtų pamokos kalba?</a:t>
            </a:r>
            <a:endParaRPr lang="da-DK" dirty="0">
              <a:solidFill>
                <a:schemeClr val="tx2">
                  <a:lumMod val="50000"/>
                </a:schemeClr>
              </a:solidFill>
            </a:endParaRPr>
          </a:p>
          <a:p>
            <a:endParaRPr lang="lt-LT" dirty="0">
              <a:solidFill>
                <a:schemeClr val="tx2">
                  <a:lumMod val="50000"/>
                </a:schemeClr>
              </a:solidFill>
            </a:endParaRPr>
          </a:p>
          <a:p>
            <a:r>
              <a:rPr lang="lt-LT" dirty="0">
                <a:solidFill>
                  <a:schemeClr val="tx2">
                    <a:lumMod val="50000"/>
                  </a:schemeClr>
                </a:solidFill>
              </a:rPr>
              <a:t> </a:t>
            </a:r>
            <a:r>
              <a:rPr lang="lt-LT" dirty="0">
                <a:solidFill>
                  <a:srgbClr val="7030A0"/>
                </a:solidFill>
              </a:rPr>
              <a:t>Kas pasikeistų, jei ji vartotų mokyklos kalbą (t. y. danų kalbą)?</a:t>
            </a:r>
            <a:endParaRPr lang="da-DK" dirty="0">
              <a:solidFill>
                <a:schemeClr val="tx2">
                  <a:lumMod val="50000"/>
                </a:schemeClr>
              </a:solidFill>
            </a:endParaRPr>
          </a:p>
          <a:p>
            <a:endParaRPr lang="da-DK" dirty="0">
              <a:solidFill>
                <a:schemeClr val="tx2">
                  <a:lumMod val="50000"/>
                </a:schemeClr>
              </a:solidFill>
            </a:endParaRPr>
          </a:p>
          <a:p>
            <a:r>
              <a:rPr lang="lt-LT" dirty="0">
                <a:solidFill>
                  <a:srgbClr val="7030A0"/>
                </a:solidFill>
              </a:rPr>
              <a:t>Kaip, jūsų manymu, jaučiasi mokinys, kai mokytoja jam atsako daniškai, angliškai?</a:t>
            </a:r>
            <a:endParaRPr lang="da-DK" dirty="0">
              <a:solidFill>
                <a:srgbClr val="7030A0"/>
              </a:solidFill>
            </a:endParaRPr>
          </a:p>
          <a:p>
            <a:endParaRPr lang="da-DK" dirty="0">
              <a:solidFill>
                <a:srgbClr val="7030A0"/>
              </a:solidFill>
            </a:endParaRPr>
          </a:p>
          <a:p>
            <a:r>
              <a:rPr lang="lt-LT" dirty="0">
                <a:solidFill>
                  <a:schemeClr val="tx2">
                    <a:lumMod val="50000"/>
                  </a:schemeClr>
                </a:solidFill>
              </a:rPr>
              <a:t> </a:t>
            </a:r>
            <a:r>
              <a:rPr lang="lt-LT" dirty="0">
                <a:solidFill>
                  <a:srgbClr val="7030A0"/>
                </a:solidFill>
              </a:rPr>
              <a:t>Kai mokytoja kalba angliškai, ar tai, jūsų manymu, gerina mokinių kalbos išmokimą? Kaip?</a:t>
            </a:r>
            <a:endParaRPr lang="da-DK" dirty="0">
              <a:solidFill>
                <a:schemeClr val="tx2">
                  <a:lumMod val="50000"/>
                </a:schemeClr>
              </a:solidFill>
            </a:endParaRPr>
          </a:p>
          <a:p>
            <a:endParaRPr lang="da-DK" dirty="0">
              <a:solidFill>
                <a:schemeClr val="tx2">
                  <a:lumMod val="50000"/>
                </a:schemeClr>
              </a:solidFill>
            </a:endParaRPr>
          </a:p>
          <a:p>
            <a:r>
              <a:rPr lang="lt-LT" dirty="0">
                <a:solidFill>
                  <a:srgbClr val="7030A0"/>
                </a:solidFill>
              </a:rPr>
              <a:t>Pateikite situacijos pavyzdžių, kada anglų kalbos pamokoje</a:t>
            </a:r>
            <a:r>
              <a:rPr lang="lt-LT" dirty="0">
                <a:solidFill>
                  <a:schemeClr val="tx2">
                    <a:lumMod val="50000"/>
                  </a:schemeClr>
                </a:solidFill>
              </a:rPr>
              <a:t> </a:t>
            </a:r>
            <a:r>
              <a:rPr lang="lt-LT" dirty="0">
                <a:solidFill>
                  <a:srgbClr val="7030A0"/>
                </a:solidFill>
              </a:rPr>
              <a:t>mokytoja turėtų kalbėti mokyklos mokymosi kalba.</a:t>
            </a:r>
            <a:endParaRPr lang="da-DK" dirty="0">
              <a:solidFill>
                <a:schemeClr val="tx2">
                  <a:lumMod val="50000"/>
                </a:schemeClr>
              </a:solidFill>
            </a:endParaRPr>
          </a:p>
        </p:txBody>
      </p:sp>
      <p:pic>
        <p:nvPicPr>
          <p:cNvPr id="6" name="Billede 5">
            <a:extLst>
              <a:ext uri="{FF2B5EF4-FFF2-40B4-BE49-F238E27FC236}">
                <a16:creationId xmlns:a16="http://schemas.microsoft.com/office/drawing/2014/main" id="{DDC8EC33-F000-EA4C-AFA5-46E81A8C0A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3075278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3120" y="1198881"/>
            <a:ext cx="10322560" cy="2739211"/>
          </a:xfrm>
          <a:prstGeom prst="rect">
            <a:avLst/>
          </a:prstGeom>
        </p:spPr>
        <p:txBody>
          <a:bodyPr wrap="square">
            <a:spAutoFit/>
          </a:bodyPr>
          <a:lstStyle/>
          <a:p>
            <a:endParaRPr lang="lt-LT" sz="3600" dirty="0"/>
          </a:p>
          <a:p>
            <a:endParaRPr lang="lt-LT" sz="3600" dirty="0"/>
          </a:p>
          <a:p>
            <a:r>
              <a:rPr lang="lt-LT" sz="3600" dirty="0">
                <a:solidFill>
                  <a:srgbClr val="7030A0"/>
                </a:solidFill>
              </a:rPr>
              <a:t>Pilną Europos tarybos dokumentą, šaltinius ir kritiką galima rasti čia:</a:t>
            </a:r>
          </a:p>
          <a:p>
            <a:r>
              <a:rPr lang="da-DK" sz="2800" dirty="0"/>
              <a:t>https://earlyforeignlanguagelearning-nb.ku.dk/further-development</a:t>
            </a:r>
            <a:endParaRPr lang="da-DK" sz="2800" dirty="0">
              <a:solidFill>
                <a:srgbClr val="7030A0"/>
              </a:solidFill>
            </a:endParaRPr>
          </a:p>
        </p:txBody>
      </p:sp>
    </p:spTree>
    <p:extLst>
      <p:ext uri="{BB962C8B-B14F-4D97-AF65-F5344CB8AC3E}">
        <p14:creationId xmlns:p14="http://schemas.microsoft.com/office/powerpoint/2010/main" val="834887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464</TotalTime>
  <Words>829</Words>
  <Application>Microsoft Macintosh PowerPoint</Application>
  <PresentationFormat>Widescreen</PresentationFormat>
  <Paragraphs>70</Paragraphs>
  <Slides>9</Slides>
  <Notes>3</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9</vt:i4>
      </vt:variant>
    </vt:vector>
  </HeadingPairs>
  <TitlesOfParts>
    <vt:vector size="14" baseType="lpstr">
      <vt:lpstr>Arial</vt:lpstr>
      <vt:lpstr>Avenir Roman</vt:lpstr>
      <vt:lpstr>Calibri</vt:lpstr>
      <vt:lpstr>Calibri Light</vt:lpstr>
      <vt:lpstr>Office Theme</vt:lpstr>
      <vt:lpstr>Mokytojų ugdymo tobulinimas fokusuojantis į ankstyvą vaikų (6-12 metų) kalbų mokymąsi pliurilingvalizmo sąlygomis  </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teacher education focusing on language learning of young (6-12 year old) children within a plurilingual framework</dc:title>
  <dc:creator>Tatjana</dc:creator>
  <cp:lastModifiedBy>Microsoft Office-bruger</cp:lastModifiedBy>
  <cp:revision>48</cp:revision>
  <dcterms:created xsi:type="dcterms:W3CDTF">2018-06-23T04:50:30Z</dcterms:created>
  <dcterms:modified xsi:type="dcterms:W3CDTF">2018-08-26T22:00:41Z</dcterms:modified>
</cp:coreProperties>
</file>