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57" r:id="rId3"/>
    <p:sldId id="265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3178"/>
  </p:normalViewPr>
  <p:slideViewPr>
    <p:cSldViewPr snapToGrid="0">
      <p:cViewPr varScale="1">
        <p:scale>
          <a:sx n="92" d="100"/>
          <a:sy n="92" d="100"/>
        </p:scale>
        <p:origin x="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4A8DF-9311-4556-91CD-B5F6E1F7F122}" type="datetimeFigureOut">
              <a:rPr lang="da-DK" smtClean="0"/>
              <a:t>14/08/2018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D8AD7-B8B1-4EFE-B772-2736E97D14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73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D8AD7-B8B1-4EFE-B772-2736E97D14F1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28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Purpose: to link </a:t>
            </a:r>
            <a:r>
              <a:rPr lang="da-DK" dirty="0" err="1"/>
              <a:t>theory</a:t>
            </a:r>
            <a:r>
              <a:rPr lang="da-DK" dirty="0"/>
              <a:t> and </a:t>
            </a:r>
            <a:r>
              <a:rPr lang="da-DK" dirty="0" err="1"/>
              <a:t>practice</a:t>
            </a:r>
            <a:r>
              <a:rPr lang="da-DK" baseline="0" dirty="0"/>
              <a:t> and to foster </a:t>
            </a:r>
            <a:r>
              <a:rPr lang="da-DK" baseline="0" dirty="0" err="1"/>
              <a:t>reflections</a:t>
            </a:r>
            <a:r>
              <a:rPr lang="da-DK" baseline="0" dirty="0"/>
              <a:t> on the link </a:t>
            </a:r>
            <a:r>
              <a:rPr lang="da-DK" baseline="0" dirty="0" err="1"/>
              <a:t>between</a:t>
            </a:r>
            <a:r>
              <a:rPr lang="da-DK" baseline="0" dirty="0"/>
              <a:t> the </a:t>
            </a:r>
            <a:r>
              <a:rPr lang="da-DK" baseline="0" dirty="0" err="1"/>
              <a:t>two</a:t>
            </a:r>
            <a:r>
              <a:rPr lang="da-DK" baseline="0" dirty="0"/>
              <a:t> – ‘show </a:t>
            </a:r>
            <a:r>
              <a:rPr lang="da-DK" baseline="0" dirty="0" err="1"/>
              <a:t>don’t</a:t>
            </a:r>
            <a:r>
              <a:rPr lang="da-DK" baseline="0" dirty="0"/>
              <a:t> </a:t>
            </a:r>
            <a:r>
              <a:rPr lang="da-DK" baseline="0" dirty="0" err="1"/>
              <a:t>tell</a:t>
            </a:r>
            <a:r>
              <a:rPr lang="da-DK" baseline="0"/>
              <a:t>’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D8AD7-B8B1-4EFE-B772-2736E97D14F1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98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Buzz</a:t>
            </a:r>
            <a:r>
              <a:rPr lang="da-DK" dirty="0"/>
              <a:t>: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these</a:t>
            </a:r>
            <a:r>
              <a:rPr lang="da-DK" dirty="0"/>
              <a:t> cases and/ or the </a:t>
            </a:r>
            <a:r>
              <a:rPr lang="da-DK" dirty="0" err="1"/>
              <a:t>reflection</a:t>
            </a:r>
            <a:r>
              <a:rPr lang="da-DK" dirty="0"/>
              <a:t> </a:t>
            </a:r>
            <a:r>
              <a:rPr lang="da-DK" dirty="0" err="1"/>
              <a:t>questions</a:t>
            </a:r>
            <a:r>
              <a:rPr lang="da-DK" dirty="0"/>
              <a:t> </a:t>
            </a:r>
            <a:r>
              <a:rPr lang="da-DK" dirty="0" err="1"/>
              <a:t>applicable</a:t>
            </a:r>
            <a:r>
              <a:rPr lang="da-DK" baseline="0" dirty="0"/>
              <a:t> in </a:t>
            </a:r>
            <a:r>
              <a:rPr lang="da-DK" baseline="0" dirty="0" err="1"/>
              <a:t>your</a:t>
            </a:r>
            <a:r>
              <a:rPr lang="da-DK" baseline="0" dirty="0"/>
              <a:t> </a:t>
            </a:r>
            <a:r>
              <a:rPr lang="da-DK" baseline="0" dirty="0" err="1"/>
              <a:t>practice</a:t>
            </a:r>
            <a:r>
              <a:rPr lang="da-DK" baseline="0" dirty="0"/>
              <a:t>?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D8AD7-B8B1-4EFE-B772-2736E97D14F1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132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Purpose: to link </a:t>
            </a:r>
            <a:r>
              <a:rPr lang="da-DK" dirty="0" err="1"/>
              <a:t>theory</a:t>
            </a:r>
            <a:r>
              <a:rPr lang="da-DK" dirty="0"/>
              <a:t> and </a:t>
            </a:r>
            <a:r>
              <a:rPr lang="da-DK" dirty="0" err="1"/>
              <a:t>practice</a:t>
            </a:r>
            <a:r>
              <a:rPr lang="da-DK" baseline="0" dirty="0"/>
              <a:t> and to foster </a:t>
            </a:r>
            <a:r>
              <a:rPr lang="da-DK" baseline="0" dirty="0" err="1"/>
              <a:t>reflections</a:t>
            </a:r>
            <a:r>
              <a:rPr lang="da-DK" baseline="0" dirty="0"/>
              <a:t> on the link </a:t>
            </a:r>
            <a:r>
              <a:rPr lang="da-DK" baseline="0" dirty="0" err="1"/>
              <a:t>between</a:t>
            </a:r>
            <a:r>
              <a:rPr lang="da-DK" baseline="0" dirty="0"/>
              <a:t> the </a:t>
            </a:r>
            <a:r>
              <a:rPr lang="da-DK" baseline="0" dirty="0" err="1"/>
              <a:t>two</a:t>
            </a:r>
            <a:r>
              <a:rPr lang="da-DK" baseline="0" dirty="0"/>
              <a:t> – ‘show </a:t>
            </a:r>
            <a:r>
              <a:rPr lang="da-DK" baseline="0" dirty="0" err="1"/>
              <a:t>don’t</a:t>
            </a:r>
            <a:r>
              <a:rPr lang="da-DK" baseline="0" dirty="0"/>
              <a:t> </a:t>
            </a:r>
            <a:r>
              <a:rPr lang="da-DK" baseline="0" dirty="0" err="1"/>
              <a:t>tell</a:t>
            </a:r>
            <a:r>
              <a:rPr lang="da-DK" baseline="0"/>
              <a:t>’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D8AD7-B8B1-4EFE-B772-2736E97D14F1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978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61A07-2032-FE40-8FA2-3C430712E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56DA499-4402-EE4F-90F4-CA6FC4525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B09B072-2A2B-4642-8450-A16202F43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906AE1F-11C3-F840-89BA-0289B209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1FDDFCB-FD29-454E-A6A7-07A198D9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082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EE324-7F15-0349-B61C-867AB01B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E96A92D-29B5-1A49-9F06-9EA00A30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A76159A-9810-6C48-964B-9717F892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DCE95F-6BA6-4C40-A3C5-810852E1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B71AE7-FC4C-9646-ACBC-76B596CB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800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7F68EA4-75CC-CA42-B156-76600EB92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53B3961-BC6C-4446-84B0-7D0F3005E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A1DAFFE-785A-D144-810A-2F0737D36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BD4CEE-4301-A243-A76C-321BC950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067E352-02F0-C34D-8ED5-811C7D47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023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2EB9D-9C76-E647-BD89-91E6F5D3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D3AE9CC-5721-4B42-AF0D-54DC24682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9C8468-88A2-0440-986B-7F430D2ED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2DDEC3E-44A6-2D4D-93A7-743DABE4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6210019-22C0-E048-AC5A-F8EFEAC3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374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6DC3B-F383-F94A-A1E8-DCD19F1AA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1955E56-D54A-A041-BD89-06860BB21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C69011-8DC7-734D-89E8-2815E937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60F9651-29C2-D74B-B337-2896614C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1C1BF2-0532-F34A-B61D-05FCE2B3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632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7E647-0E26-A24B-94DC-8B586E79A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052ED5-E663-3E4C-9509-94B4847A8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F54CFF3-3795-DD44-84CE-49E52F600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B06C105-51FE-824A-8FC0-B30DE92DA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6407FDA-0D28-F741-A3CD-7B761184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B713914-BB43-3A4A-9498-AF4F00DC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612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6AB1B-7F0A-A940-9BB5-1EB9B5EA1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52DA063-FA59-174A-850B-C35A8C4D4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B5A9703-60CA-CF42-A1D7-768DBCCFD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C61DB4F-F9B1-134F-B5D1-F1A036087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310A054-CB9F-0A43-9265-011764AD8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762054F-655D-1C41-98BF-A2E9A9A3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98229B2-CEEE-654F-BD8A-393059F21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74C1CF8-882B-F741-A1FA-AFA5A3242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825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78BB6-36F6-A642-8C51-8F139F94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DC60608-D4AD-CC4B-83F5-BA1C65A54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EE2595F-B4D5-B346-9620-D56636572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3D15C9A-3536-6146-B337-190AFCA4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34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8EBAE1D-B81D-A040-8351-5F172978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6D38B9F-9117-8B46-9AE3-AEF03870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48190A2-9474-804B-96C1-407724144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742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1F0206-0E1B-FE47-B474-F22CB579B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2F3D2E-0676-4B4C-9D11-3A38DD81B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60F9BF1-6E62-B74A-95BE-506CD1D27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9ADB5AF-3178-E247-80C8-E6B5C8EA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864AC9A-6590-8949-97AF-D8A5C08B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26F8D80-E383-3E48-A8DD-1A111CC4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538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2DA66-B3F0-4C43-B4F8-59CBC8FEF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6C5F6C2-C11C-3E4B-B7FC-EC7CBB966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C6BE6FC-BACF-0843-8859-A3E434C7E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062545E-DC36-7948-9DE3-CDAFE6FF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D8B1425-4DAF-CB4F-B358-4ABCE77A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D827C3B-EA38-7647-84AE-52F467C4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187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BF2EBA6-377F-3842-A7C6-2A8A96B53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CC36B95-2D85-F54B-BAE6-4E1180F45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16D9EF-3DC1-3B42-B348-6FBA1CFA0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E4CCC-0573-44BB-9E2D-6B961AF81973}" type="datetimeFigureOut">
              <a:rPr lang="da-DK" smtClean="0"/>
              <a:t>14/08/2018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D88D57-0182-004B-A842-8EAD77879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F03046B-ED48-554D-805F-6D6E2B8DF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D28D5-B543-49FD-A7CB-09D48A953E4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314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arlyforeignlanguagelearning-nb.ku.dk/further-developmen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AA2AE-10C5-2244-B60E-F7826D49BA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Opettajankoulutuksen kehittäminen kohdistuen nuorten lasten (6-12 -vuotiaat) kielen oppimiseen monikielisyysteorian </a:t>
            </a:r>
            <a:r>
              <a:rPr lang="fi-FI" sz="4000" b="1" dirty="0"/>
              <a:t>näkökulmasta</a:t>
            </a:r>
            <a:endParaRPr lang="fi-FI" sz="40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7DC2469-747E-B340-9441-32667E66E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913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da-DK" dirty="0"/>
              <a:t>Tatjana </a:t>
            </a:r>
            <a:r>
              <a:rPr lang="da-DK" dirty="0" err="1"/>
              <a:t>Bulajeva</a:t>
            </a:r>
            <a:r>
              <a:rPr lang="da-DK" dirty="0"/>
              <a:t>, Janet </a:t>
            </a:r>
            <a:r>
              <a:rPr lang="da-DK" dirty="0" err="1"/>
              <a:t>Enever</a:t>
            </a:r>
            <a:r>
              <a:rPr lang="da-DK" dirty="0"/>
              <a:t>, Eva Lindgren, Anna-Vera </a:t>
            </a:r>
            <a:r>
              <a:rPr lang="da-DK" dirty="0" err="1"/>
              <a:t>Meidell</a:t>
            </a:r>
            <a:r>
              <a:rPr lang="da-DK" dirty="0"/>
              <a:t> Sigsgaard, </a:t>
            </a:r>
            <a:r>
              <a:rPr lang="da-DK" dirty="0" err="1"/>
              <a:t>Karyn</a:t>
            </a:r>
            <a:r>
              <a:rPr lang="da-DK" dirty="0"/>
              <a:t> </a:t>
            </a:r>
            <a:r>
              <a:rPr lang="da-DK" dirty="0" err="1"/>
              <a:t>Sandström</a:t>
            </a:r>
            <a:r>
              <a:rPr lang="da-DK" dirty="0"/>
              <a:t>, Karoline Søgaard, Hanne Thomsen</a:t>
            </a:r>
          </a:p>
          <a:p>
            <a:endParaRPr lang="da-DK" dirty="0"/>
          </a:p>
          <a:p>
            <a:r>
              <a:rPr lang="en-GB" dirty="0"/>
              <a:t>Translation: Satu </a:t>
            </a:r>
            <a:r>
              <a:rPr lang="en-GB" dirty="0" err="1"/>
              <a:t>Koistinen</a:t>
            </a:r>
            <a:endParaRPr lang="da-DK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523755D3-780B-1140-80FC-4E82A703D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870" y="6059630"/>
            <a:ext cx="279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2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A7FB7E9-8354-944E-B5D2-657C638B4905}"/>
              </a:ext>
            </a:extLst>
          </p:cNvPr>
          <p:cNvSpPr txBox="1"/>
          <p:nvPr/>
        </p:nvSpPr>
        <p:spPr>
          <a:xfrm>
            <a:off x="778042" y="512373"/>
            <a:ext cx="10635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da-DK" sz="2400" dirty="0"/>
          </a:p>
          <a:p>
            <a:r>
              <a:rPr lang="da-DK" sz="2400" b="1" dirty="0">
                <a:latin typeface="Avenir Roman" panose="02000503020000020003" pitchFamily="2" charset="0"/>
              </a:rPr>
              <a:t>Taustaa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D6BA6BC-5043-9B45-A94D-08322FD0C020}"/>
              </a:ext>
            </a:extLst>
          </p:cNvPr>
          <p:cNvSpPr txBox="1"/>
          <p:nvPr/>
        </p:nvSpPr>
        <p:spPr>
          <a:xfrm>
            <a:off x="778042" y="1983653"/>
            <a:ext cx="1063591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2">
                    <a:lumMod val="50000"/>
                  </a:schemeClr>
                </a:solidFill>
              </a:rPr>
              <a:t>Yleiset tarkastelun kohteena olevat kysymykset määriteltiin Nordplus Horizontal työpajassa Kööpenhamissa helmikuussa 2017.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2">
                    <a:lumMod val="50000"/>
                  </a:schemeClr>
                </a:solidFill>
              </a:rPr>
              <a:t>Tarjotaan opiskelijoille sopivaa lähdemateriaalia, jota voi käyttää taustana keskustelussa nuorten lasten (6-12 –vuotiaat) kielen oppimisessa monikielisyyden näkökulmasta.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solidFill>
                  <a:schemeClr val="tx2">
                    <a:lumMod val="50000"/>
                  </a:schemeClr>
                </a:solidFill>
              </a:rPr>
              <a:t>Joitakin kysymyksiä varten kirjoitettiin tilannekuvauksia todellisista tilanteista luokista, kun opetusta seurattiin osana </a:t>
            </a:r>
            <a:r>
              <a:rPr lang="en-US" sz="2000" i="1" dirty="0"/>
              <a:t>Learning Foreign Languages at an Early Age </a:t>
            </a:r>
            <a:r>
              <a:rPr lang="en-US" sz="2000" dirty="0"/>
              <a:t>–</a:t>
            </a:r>
            <a:r>
              <a:rPr lang="en-US" sz="2000" dirty="0" err="1"/>
              <a:t>projektia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tx2">
                    <a:lumMod val="50000"/>
                  </a:schemeClr>
                </a:solidFill>
              </a:rPr>
              <a:t>Osalle tapauksista kehitettiin kuvausten yhteydessä pohdittavia kysymyksiä, joita opettajankoulutuksen yhteydessä voidaan käyttää</a:t>
            </a:r>
            <a:endParaRPr lang="da-DK" sz="2000" dirty="0">
              <a:solidFill>
                <a:schemeClr val="tx2">
                  <a:lumMod val="50000"/>
                </a:schemeClr>
              </a:solidFill>
            </a:endParaRP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EFADACA2-1444-A143-8563-F6940389C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145" y="14948"/>
            <a:ext cx="279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1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A7FB7E9-8354-944E-B5D2-657C638B4905}"/>
              </a:ext>
            </a:extLst>
          </p:cNvPr>
          <p:cNvSpPr txBox="1"/>
          <p:nvPr/>
        </p:nvSpPr>
        <p:spPr>
          <a:xfrm>
            <a:off x="778042" y="1315942"/>
            <a:ext cx="1063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400" dirty="0"/>
          </a:p>
          <a:p>
            <a:r>
              <a:rPr lang="da-DK" sz="2400" b="1" dirty="0">
                <a:latin typeface="Avenir Roman" panose="02000503020000020003" pitchFamily="2" charset="0"/>
              </a:rPr>
              <a:t>Euroopan neuvoston määritelmät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D6BA6BC-5043-9B45-A94D-08322FD0C020}"/>
              </a:ext>
            </a:extLst>
          </p:cNvPr>
          <p:cNvSpPr txBox="1"/>
          <p:nvPr/>
        </p:nvSpPr>
        <p:spPr>
          <a:xfrm>
            <a:off x="778042" y="1983653"/>
            <a:ext cx="106359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fi-FI" b="1" dirty="0"/>
              <a:t>Monikielisyys</a:t>
            </a:r>
            <a:r>
              <a:rPr lang="en-GB" dirty="0"/>
              <a:t> (</a:t>
            </a:r>
            <a:r>
              <a:rPr lang="fi-FI" b="1" dirty="0" err="1"/>
              <a:t>Plurilingualism</a:t>
            </a:r>
            <a:r>
              <a:rPr lang="en-GB" dirty="0"/>
              <a:t>) </a:t>
            </a:r>
            <a:r>
              <a:rPr lang="en-GB" dirty="0" err="1"/>
              <a:t>viittaa</a:t>
            </a:r>
            <a:r>
              <a:rPr lang="en-GB" dirty="0"/>
              <a:t> </a:t>
            </a:r>
            <a:r>
              <a:rPr lang="en-GB" dirty="0" err="1"/>
              <a:t>henkilön</a:t>
            </a:r>
            <a:r>
              <a:rPr lang="en-GB" dirty="0"/>
              <a:t> </a:t>
            </a:r>
            <a:r>
              <a:rPr lang="en-GB" dirty="0" err="1"/>
              <a:t>käyttämistä</a:t>
            </a:r>
            <a:r>
              <a:rPr lang="en-GB" dirty="0"/>
              <a:t> </a:t>
            </a:r>
            <a:r>
              <a:rPr lang="en-GB" dirty="0" err="1"/>
              <a:t>kielistä</a:t>
            </a:r>
            <a:r>
              <a:rPr lang="en-GB" dirty="0"/>
              <a:t> </a:t>
            </a:r>
            <a:r>
              <a:rPr lang="en-GB" dirty="0" err="1"/>
              <a:t>muodostuvaan</a:t>
            </a:r>
            <a:r>
              <a:rPr lang="en-GB" dirty="0"/>
              <a:t> </a:t>
            </a:r>
            <a:r>
              <a:rPr lang="en-GB" dirty="0" err="1"/>
              <a:t>kielirepertuaariin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on </a:t>
            </a:r>
            <a:r>
              <a:rPr lang="en-GB" dirty="0" err="1"/>
              <a:t>näin</a:t>
            </a:r>
            <a:r>
              <a:rPr lang="en-GB" dirty="0"/>
              <a:t> </a:t>
            </a:r>
            <a:r>
              <a:rPr lang="en-GB" dirty="0" err="1"/>
              <a:t>ollen</a:t>
            </a:r>
            <a:r>
              <a:rPr lang="en-GB" dirty="0"/>
              <a:t> </a:t>
            </a:r>
            <a:r>
              <a:rPr lang="en-GB" dirty="0" err="1"/>
              <a:t>yksikielisyyden</a:t>
            </a:r>
            <a:r>
              <a:rPr lang="en-GB" dirty="0"/>
              <a:t> </a:t>
            </a:r>
            <a:r>
              <a:rPr lang="en-GB" dirty="0" err="1"/>
              <a:t>vastakohta</a:t>
            </a:r>
            <a:r>
              <a:rPr lang="en-GB" dirty="0"/>
              <a:t>. Se </a:t>
            </a:r>
            <a:r>
              <a:rPr lang="en-GB" dirty="0" err="1"/>
              <a:t>sisältää</a:t>
            </a:r>
            <a:r>
              <a:rPr lang="en-GB" dirty="0"/>
              <a:t> </a:t>
            </a:r>
            <a:r>
              <a:rPr lang="en-GB" dirty="0" err="1"/>
              <a:t>kielen</a:t>
            </a:r>
            <a:r>
              <a:rPr lang="en-GB" dirty="0"/>
              <a:t> </a:t>
            </a:r>
            <a:r>
              <a:rPr lang="en-GB" dirty="0" err="1"/>
              <a:t>variantit</a:t>
            </a:r>
            <a:r>
              <a:rPr lang="en-GB" dirty="0"/>
              <a:t>, </a:t>
            </a:r>
            <a:r>
              <a:rPr lang="en-GB" dirty="0" err="1"/>
              <a:t>joilla</a:t>
            </a:r>
            <a:r>
              <a:rPr lang="en-GB" dirty="0"/>
              <a:t> </a:t>
            </a:r>
            <a:r>
              <a:rPr lang="en-GB" dirty="0" err="1"/>
              <a:t>viitataan</a:t>
            </a:r>
            <a:r>
              <a:rPr lang="en-GB" dirty="0"/>
              <a:t> </a:t>
            </a:r>
            <a:r>
              <a:rPr lang="en-GB" dirty="0" err="1"/>
              <a:t>äidinkieleen</a:t>
            </a:r>
            <a:r>
              <a:rPr lang="en-GB" dirty="0"/>
              <a:t> tai </a:t>
            </a:r>
            <a:r>
              <a:rPr lang="en-GB" dirty="0" err="1"/>
              <a:t>ensikieleen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minkä</a:t>
            </a:r>
            <a:r>
              <a:rPr lang="en-GB" dirty="0"/>
              <a:t> </a:t>
            </a:r>
            <a:r>
              <a:rPr lang="en-GB" dirty="0" err="1"/>
              <a:t>tahansa</a:t>
            </a:r>
            <a:r>
              <a:rPr lang="en-GB" dirty="0"/>
              <a:t> </a:t>
            </a:r>
            <a:r>
              <a:rPr lang="en-GB" dirty="0" err="1"/>
              <a:t>määrän</a:t>
            </a:r>
            <a:r>
              <a:rPr lang="en-GB" dirty="0"/>
              <a:t> </a:t>
            </a:r>
            <a:r>
              <a:rPr lang="en-GB" dirty="0" err="1"/>
              <a:t>muita</a:t>
            </a:r>
            <a:r>
              <a:rPr lang="en-GB" dirty="0"/>
              <a:t> </a:t>
            </a:r>
            <a:r>
              <a:rPr lang="en-GB" dirty="0" err="1"/>
              <a:t>kieliä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niiden</a:t>
            </a:r>
            <a:r>
              <a:rPr lang="en-GB" dirty="0"/>
              <a:t> </a:t>
            </a:r>
            <a:r>
              <a:rPr lang="en-GB" dirty="0" err="1"/>
              <a:t>variantteja</a:t>
            </a:r>
            <a:r>
              <a:rPr lang="en-GB" dirty="0"/>
              <a:t>. </a:t>
            </a:r>
            <a:r>
              <a:rPr lang="en-GB" dirty="0" err="1"/>
              <a:t>Näin</a:t>
            </a:r>
            <a:r>
              <a:rPr lang="en-GB" dirty="0"/>
              <a:t> </a:t>
            </a:r>
            <a:r>
              <a:rPr lang="en-GB" dirty="0" err="1"/>
              <a:t>ollen</a:t>
            </a:r>
            <a:r>
              <a:rPr lang="en-GB" dirty="0"/>
              <a:t>, </a:t>
            </a:r>
            <a:r>
              <a:rPr lang="en-GB" dirty="0" err="1"/>
              <a:t>joillakin</a:t>
            </a:r>
            <a:r>
              <a:rPr lang="en-GB" dirty="0"/>
              <a:t> </a:t>
            </a:r>
            <a:r>
              <a:rPr lang="en-GB" dirty="0" err="1"/>
              <a:t>monikielisillä</a:t>
            </a:r>
            <a:r>
              <a:rPr lang="en-GB" dirty="0"/>
              <a:t> </a:t>
            </a:r>
            <a:r>
              <a:rPr lang="en-GB" dirty="0" err="1"/>
              <a:t>alueilla</a:t>
            </a:r>
            <a:r>
              <a:rPr lang="en-GB" dirty="0"/>
              <a:t> </a:t>
            </a:r>
            <a:r>
              <a:rPr lang="en-GB" dirty="0" err="1"/>
              <a:t>osa</a:t>
            </a:r>
            <a:r>
              <a:rPr lang="en-GB" dirty="0"/>
              <a:t> </a:t>
            </a:r>
            <a:r>
              <a:rPr lang="en-GB" dirty="0" err="1"/>
              <a:t>ihmisistä</a:t>
            </a:r>
            <a:r>
              <a:rPr lang="en-GB" dirty="0"/>
              <a:t> on </a:t>
            </a:r>
            <a:r>
              <a:rPr lang="en-GB" dirty="0" err="1"/>
              <a:t>yksikielisiä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osa</a:t>
            </a:r>
            <a:r>
              <a:rPr lang="en-GB" dirty="0"/>
              <a:t> </a:t>
            </a:r>
            <a:r>
              <a:rPr lang="en-GB" dirty="0" err="1"/>
              <a:t>monikielisiä</a:t>
            </a:r>
            <a:r>
              <a:rPr lang="en-GB" dirty="0"/>
              <a:t>. (</a:t>
            </a:r>
            <a:r>
              <a:rPr lang="en-US" dirty="0"/>
              <a:t>Council of Europe, 2014)</a:t>
            </a:r>
            <a:r>
              <a:rPr lang="en-GB" dirty="0"/>
              <a:t>. </a:t>
            </a:r>
            <a:endParaRPr lang="da-DK" dirty="0"/>
          </a:p>
          <a:p>
            <a:r>
              <a:rPr lang="en-GB" dirty="0"/>
              <a:t> </a:t>
            </a:r>
          </a:p>
          <a:p>
            <a:r>
              <a:rPr lang="en-US" b="1" dirty="0" err="1"/>
              <a:t>Monikielellisyys</a:t>
            </a:r>
            <a:r>
              <a:rPr lang="en-US" b="1" dirty="0"/>
              <a:t> (Multilingualism)</a:t>
            </a:r>
            <a:r>
              <a:rPr lang="en-US" dirty="0"/>
              <a:t> </a:t>
            </a:r>
            <a:r>
              <a:rPr lang="en-US" dirty="0" err="1"/>
              <a:t>viittaa</a:t>
            </a:r>
            <a:r>
              <a:rPr lang="en-US" dirty="0"/>
              <a:t> </a:t>
            </a:r>
            <a:r>
              <a:rPr lang="en-US" dirty="0" err="1"/>
              <a:t>maantieteelliseen</a:t>
            </a:r>
            <a:r>
              <a:rPr lang="en-US" dirty="0"/>
              <a:t> </a:t>
            </a:r>
            <a:r>
              <a:rPr lang="en-US" dirty="0" err="1"/>
              <a:t>alueeseen</a:t>
            </a:r>
            <a:r>
              <a:rPr lang="en-US" dirty="0"/>
              <a:t>, </a:t>
            </a:r>
            <a:r>
              <a:rPr lang="en-US" dirty="0" err="1"/>
              <a:t>isoon</a:t>
            </a:r>
            <a:r>
              <a:rPr lang="en-US" dirty="0"/>
              <a:t> tai </a:t>
            </a:r>
            <a:r>
              <a:rPr lang="en-US" dirty="0" err="1"/>
              <a:t>pieneen</a:t>
            </a:r>
            <a:r>
              <a:rPr lang="en-US" dirty="0"/>
              <a:t>, </a:t>
            </a:r>
            <a:r>
              <a:rPr lang="en-US" dirty="0" err="1"/>
              <a:t>jossa</a:t>
            </a:r>
            <a:r>
              <a:rPr lang="en-US" dirty="0"/>
              <a:t> </a:t>
            </a:r>
            <a:r>
              <a:rPr lang="en-US" dirty="0" err="1"/>
              <a:t>esiintyy</a:t>
            </a:r>
            <a:r>
              <a:rPr lang="en-US" dirty="0"/>
              <a:t> </a:t>
            </a:r>
            <a:r>
              <a:rPr lang="en-US" dirty="0" err="1"/>
              <a:t>enemmän</a:t>
            </a:r>
            <a:r>
              <a:rPr lang="en-US" dirty="0"/>
              <a:t> kuin </a:t>
            </a:r>
            <a:r>
              <a:rPr lang="en-US" dirty="0" err="1"/>
              <a:t>yksi</a:t>
            </a:r>
            <a:r>
              <a:rPr lang="en-US" dirty="0"/>
              <a:t> </a:t>
            </a:r>
            <a:r>
              <a:rPr lang="en-US" dirty="0" err="1"/>
              <a:t>kielellinen</a:t>
            </a:r>
            <a:r>
              <a:rPr lang="en-US" dirty="0"/>
              <a:t> </a:t>
            </a:r>
            <a:r>
              <a:rPr lang="en-US" dirty="0" err="1"/>
              <a:t>variantti</a:t>
            </a:r>
            <a:r>
              <a:rPr lang="en-US" dirty="0"/>
              <a:t>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yhden</a:t>
            </a:r>
            <a:r>
              <a:rPr lang="en-US" dirty="0"/>
              <a:t> </a:t>
            </a:r>
            <a:r>
              <a:rPr lang="en-US" dirty="0" err="1"/>
              <a:t>sosiaalisen</a:t>
            </a:r>
            <a:r>
              <a:rPr lang="en-US" dirty="0"/>
              <a:t> </a:t>
            </a:r>
            <a:r>
              <a:rPr lang="en-US" dirty="0" err="1"/>
              <a:t>ryhmän</a:t>
            </a:r>
            <a:r>
              <a:rPr lang="en-US" dirty="0"/>
              <a:t> tapa </a:t>
            </a:r>
            <a:r>
              <a:rPr lang="en-US" dirty="0" err="1"/>
              <a:t>puhua</a:t>
            </a:r>
            <a:r>
              <a:rPr lang="en-US" dirty="0"/>
              <a:t>, </a:t>
            </a:r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olla </a:t>
            </a:r>
            <a:r>
              <a:rPr lang="en-US" dirty="0" err="1"/>
              <a:t>virallisesti</a:t>
            </a:r>
            <a:r>
              <a:rPr lang="en-US" dirty="0"/>
              <a:t> </a:t>
            </a:r>
            <a:r>
              <a:rPr lang="en-US" dirty="0" err="1"/>
              <a:t>tunnustettu</a:t>
            </a:r>
            <a:r>
              <a:rPr lang="en-US" dirty="0"/>
              <a:t> tai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Näin</a:t>
            </a:r>
            <a:r>
              <a:rPr lang="en-US" dirty="0"/>
              <a:t> </a:t>
            </a:r>
            <a:r>
              <a:rPr lang="en-US" dirty="0" err="1"/>
              <a:t>ollen</a:t>
            </a:r>
            <a:r>
              <a:rPr lang="en-US" dirty="0"/>
              <a:t> </a:t>
            </a:r>
            <a:r>
              <a:rPr lang="en-US" dirty="0" err="1"/>
              <a:t>alueen</a:t>
            </a:r>
            <a:r>
              <a:rPr lang="en-US" dirty="0"/>
              <a:t> </a:t>
            </a:r>
            <a:r>
              <a:rPr lang="en-US" dirty="0" err="1"/>
              <a:t>asukkaat</a:t>
            </a:r>
            <a:r>
              <a:rPr lang="en-US" dirty="0"/>
              <a:t> </a:t>
            </a:r>
            <a:r>
              <a:rPr lang="en-US" dirty="0" err="1"/>
              <a:t>voivat</a:t>
            </a:r>
            <a:r>
              <a:rPr lang="en-US" dirty="0"/>
              <a:t> olla </a:t>
            </a:r>
            <a:r>
              <a:rPr lang="en-US" dirty="0" err="1"/>
              <a:t>yksikielisiä</a:t>
            </a:r>
            <a:r>
              <a:rPr lang="en-US" dirty="0"/>
              <a:t> </a:t>
            </a:r>
            <a:r>
              <a:rPr lang="en-US" dirty="0" err="1"/>
              <a:t>puhuen</a:t>
            </a:r>
            <a:r>
              <a:rPr lang="en-US" dirty="0"/>
              <a:t> </a:t>
            </a:r>
            <a:r>
              <a:rPr lang="en-US" dirty="0" err="1"/>
              <a:t>ainoastaan</a:t>
            </a:r>
            <a:r>
              <a:rPr lang="en-US" dirty="0"/>
              <a:t> </a:t>
            </a:r>
            <a:r>
              <a:rPr lang="en-US" dirty="0" err="1"/>
              <a:t>omaa</a:t>
            </a:r>
            <a:r>
              <a:rPr lang="en-US" dirty="0"/>
              <a:t> </a:t>
            </a:r>
            <a:r>
              <a:rPr lang="en-US" dirty="0" err="1"/>
              <a:t>kielellistä</a:t>
            </a:r>
            <a:r>
              <a:rPr lang="en-US" dirty="0"/>
              <a:t> </a:t>
            </a:r>
            <a:r>
              <a:rPr lang="en-US" dirty="0" err="1"/>
              <a:t>varianttiaan</a:t>
            </a:r>
            <a:r>
              <a:rPr lang="en-US" dirty="0"/>
              <a:t> </a:t>
            </a:r>
            <a:r>
              <a:rPr lang="en-GB" dirty="0"/>
              <a:t>(</a:t>
            </a:r>
            <a:r>
              <a:rPr lang="en-US" dirty="0"/>
              <a:t>Council of Europe, 2014)</a:t>
            </a:r>
            <a:r>
              <a:rPr lang="en-GB" dirty="0"/>
              <a:t>.</a:t>
            </a:r>
            <a:endParaRPr lang="da-DK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4A19372E-1B85-8646-8DA6-BCF5D8A189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145" y="14948"/>
            <a:ext cx="279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8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A7FB7E9-8354-944E-B5D2-657C638B4905}"/>
              </a:ext>
            </a:extLst>
          </p:cNvPr>
          <p:cNvSpPr txBox="1"/>
          <p:nvPr/>
        </p:nvSpPr>
        <p:spPr>
          <a:xfrm>
            <a:off x="859398" y="1506026"/>
            <a:ext cx="1063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latin typeface="Avenir Roman" panose="02000503020000020003" pitchFamily="2" charset="0"/>
              </a:rPr>
              <a:t>Yhteiset tarkastelun kohteena olevat kysymykset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D6BA6BC-5043-9B45-A94D-08322FD0C020}"/>
              </a:ext>
            </a:extLst>
          </p:cNvPr>
          <p:cNvSpPr txBox="1"/>
          <p:nvPr/>
        </p:nvSpPr>
        <p:spPr>
          <a:xfrm>
            <a:off x="1004047" y="2088777"/>
            <a:ext cx="95149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oppilaiden</a:t>
            </a:r>
            <a:r>
              <a:rPr lang="en-US" dirty="0"/>
              <a:t> </a:t>
            </a:r>
            <a:r>
              <a:rPr lang="en-US" dirty="0" err="1"/>
              <a:t>olemassa</a:t>
            </a:r>
            <a:r>
              <a:rPr lang="en-US" dirty="0"/>
              <a:t> </a:t>
            </a:r>
            <a:r>
              <a:rPr lang="en-US" dirty="0" err="1"/>
              <a:t>olevat</a:t>
            </a:r>
            <a:r>
              <a:rPr lang="en-US" dirty="0"/>
              <a:t> </a:t>
            </a:r>
            <a:r>
              <a:rPr lang="en-US" dirty="0" err="1"/>
              <a:t>kielelliset</a:t>
            </a:r>
            <a:r>
              <a:rPr lang="en-US" dirty="0"/>
              <a:t> </a:t>
            </a:r>
            <a:r>
              <a:rPr lang="en-US" dirty="0" err="1"/>
              <a:t>resurssit</a:t>
            </a:r>
            <a:r>
              <a:rPr lang="en-US" dirty="0"/>
              <a:t> </a:t>
            </a:r>
            <a:r>
              <a:rPr lang="en-US" dirty="0" err="1"/>
              <a:t>voivat</a:t>
            </a:r>
            <a:r>
              <a:rPr lang="en-US" dirty="0"/>
              <a:t> </a:t>
            </a:r>
            <a:r>
              <a:rPr lang="en-US" dirty="0" err="1"/>
              <a:t>tukea</a:t>
            </a:r>
            <a:r>
              <a:rPr lang="en-US" dirty="0"/>
              <a:t> </a:t>
            </a:r>
            <a:r>
              <a:rPr lang="en-US" dirty="0" err="1"/>
              <a:t>englannin</a:t>
            </a:r>
            <a:r>
              <a:rPr lang="en-US" dirty="0"/>
              <a:t> </a:t>
            </a:r>
            <a:r>
              <a:rPr lang="en-US" dirty="0" err="1"/>
              <a:t>oppimista</a:t>
            </a:r>
            <a:r>
              <a:rPr lang="en-US" dirty="0"/>
              <a:t> </a:t>
            </a:r>
            <a:r>
              <a:rPr lang="en-US" dirty="0" err="1"/>
              <a:t>ensimmäisen</a:t>
            </a:r>
            <a:r>
              <a:rPr lang="en-US" dirty="0"/>
              <a:t> </a:t>
            </a:r>
            <a:r>
              <a:rPr lang="en-US" dirty="0" err="1"/>
              <a:t>vuoden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? </a:t>
            </a:r>
            <a:r>
              <a:rPr lang="en-US" dirty="0" err="1"/>
              <a:t>Voiko</a:t>
            </a:r>
            <a:r>
              <a:rPr lang="en-US" dirty="0"/>
              <a:t> </a:t>
            </a:r>
            <a:r>
              <a:rPr lang="en-US" dirty="0" err="1"/>
              <a:t>monikieliset</a:t>
            </a:r>
            <a:r>
              <a:rPr lang="en-US" dirty="0"/>
              <a:t> </a:t>
            </a:r>
            <a:r>
              <a:rPr lang="en-US" dirty="0" err="1"/>
              <a:t>oppilaat</a:t>
            </a:r>
            <a:r>
              <a:rPr lang="en-US" dirty="0"/>
              <a:t> </a:t>
            </a:r>
            <a:r>
              <a:rPr lang="en-US" dirty="0" err="1"/>
              <a:t>pärjätä</a:t>
            </a:r>
            <a:r>
              <a:rPr lang="en-US" dirty="0"/>
              <a:t> </a:t>
            </a:r>
            <a:r>
              <a:rPr lang="en-US" dirty="0" err="1"/>
              <a:t>vieraan</a:t>
            </a:r>
            <a:r>
              <a:rPr lang="en-US" dirty="0"/>
              <a:t> kielen </a:t>
            </a:r>
            <a:r>
              <a:rPr lang="en-US" dirty="0" err="1"/>
              <a:t>tunneilla</a:t>
            </a:r>
            <a:r>
              <a:rPr lang="en-US" dirty="0"/>
              <a:t>?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pitäisi</a:t>
            </a:r>
            <a:r>
              <a:rPr lang="en-US" dirty="0"/>
              <a:t> olla </a:t>
            </a:r>
            <a:r>
              <a:rPr lang="en-US" dirty="0" err="1"/>
              <a:t>opetuskielen</a:t>
            </a:r>
            <a:r>
              <a:rPr lang="en-US" dirty="0"/>
              <a:t> ja </a:t>
            </a:r>
            <a:r>
              <a:rPr lang="en-US" dirty="0" err="1"/>
              <a:t>kohdekielen</a:t>
            </a:r>
            <a:r>
              <a:rPr lang="en-US" dirty="0"/>
              <a:t> </a:t>
            </a:r>
            <a:r>
              <a:rPr lang="en-US" dirty="0" err="1"/>
              <a:t>suhde</a:t>
            </a:r>
            <a:r>
              <a:rPr lang="en-US" dirty="0"/>
              <a:t>? </a:t>
            </a:r>
            <a:r>
              <a:rPr lang="en-US" dirty="0" err="1"/>
              <a:t>Opettajalla</a:t>
            </a:r>
            <a:r>
              <a:rPr lang="en-US" dirty="0"/>
              <a:t>? </a:t>
            </a:r>
            <a:r>
              <a:rPr lang="en-US" dirty="0" err="1"/>
              <a:t>Oppilailla</a:t>
            </a:r>
            <a:r>
              <a:rPr lang="en-US" dirty="0"/>
              <a:t>?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Kuinka</a:t>
            </a:r>
            <a:r>
              <a:rPr lang="en-US" dirty="0"/>
              <a:t> </a:t>
            </a:r>
            <a:r>
              <a:rPr lang="en-US" dirty="0" err="1"/>
              <a:t>paljon</a:t>
            </a:r>
            <a:r>
              <a:rPr lang="en-US" dirty="0"/>
              <a:t> </a:t>
            </a:r>
            <a:r>
              <a:rPr lang="en-US" dirty="0" err="1"/>
              <a:t>suullista</a:t>
            </a:r>
            <a:r>
              <a:rPr lang="en-US" dirty="0"/>
              <a:t> </a:t>
            </a:r>
            <a:r>
              <a:rPr lang="en-US" dirty="0" err="1"/>
              <a:t>osallistumista</a:t>
            </a:r>
            <a:r>
              <a:rPr lang="en-US" dirty="0"/>
              <a:t> </a:t>
            </a:r>
            <a:r>
              <a:rPr lang="en-US" dirty="0" err="1"/>
              <a:t>opettajan</a:t>
            </a:r>
            <a:r>
              <a:rPr lang="en-US" dirty="0"/>
              <a:t> </a:t>
            </a:r>
            <a:r>
              <a:rPr lang="en-US" dirty="0" err="1"/>
              <a:t>tulisi</a:t>
            </a:r>
            <a:r>
              <a:rPr lang="en-US" dirty="0"/>
              <a:t> </a:t>
            </a:r>
            <a:r>
              <a:rPr lang="en-US" dirty="0" err="1"/>
              <a:t>pitää</a:t>
            </a:r>
            <a:r>
              <a:rPr lang="en-US" dirty="0"/>
              <a:t> </a:t>
            </a:r>
            <a:r>
              <a:rPr lang="en-US" dirty="0" err="1"/>
              <a:t>tavoiteltavana</a:t>
            </a:r>
            <a:r>
              <a:rPr lang="en-US" dirty="0"/>
              <a:t>/</a:t>
            </a:r>
            <a:r>
              <a:rPr lang="en-US" dirty="0" err="1"/>
              <a:t>vaatia</a:t>
            </a:r>
            <a:r>
              <a:rPr lang="en-US" dirty="0"/>
              <a:t>? </a:t>
            </a:r>
            <a:r>
              <a:rPr lang="en-US" dirty="0" err="1"/>
              <a:t>Millä</a:t>
            </a:r>
            <a:r>
              <a:rPr lang="en-US" dirty="0"/>
              <a:t> </a:t>
            </a:r>
            <a:r>
              <a:rPr lang="en-US" dirty="0" err="1"/>
              <a:t>kielellä</a:t>
            </a:r>
            <a:r>
              <a:rPr lang="en-US" dirty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kohdekielen</a:t>
            </a:r>
            <a:r>
              <a:rPr lang="en-US" dirty="0"/>
              <a:t> </a:t>
            </a:r>
            <a:r>
              <a:rPr lang="en-US" dirty="0" err="1"/>
              <a:t>kirjoitettu</a:t>
            </a:r>
            <a:r>
              <a:rPr lang="en-US" dirty="0"/>
              <a:t> </a:t>
            </a:r>
            <a:r>
              <a:rPr lang="en-US" dirty="0" err="1"/>
              <a:t>muoto</a:t>
            </a:r>
            <a:r>
              <a:rPr lang="en-US" dirty="0"/>
              <a:t> </a:t>
            </a:r>
            <a:r>
              <a:rPr lang="en-US" dirty="0" err="1"/>
              <a:t>tulisi</a:t>
            </a:r>
            <a:r>
              <a:rPr lang="en-US" dirty="0"/>
              <a:t> </a:t>
            </a:r>
            <a:r>
              <a:rPr lang="en-US" dirty="0" err="1"/>
              <a:t>sisällyttää</a:t>
            </a:r>
            <a:r>
              <a:rPr lang="en-US" dirty="0"/>
              <a:t> </a:t>
            </a:r>
            <a:r>
              <a:rPr lang="en-US" dirty="0" err="1"/>
              <a:t>kielenopetukseen</a:t>
            </a:r>
            <a:r>
              <a:rPr lang="en-US" dirty="0"/>
              <a:t>? </a:t>
            </a:r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tämä</a:t>
            </a:r>
            <a:r>
              <a:rPr lang="en-US" dirty="0"/>
              <a:t> </a:t>
            </a:r>
            <a:r>
              <a:rPr lang="en-US" dirty="0" err="1"/>
              <a:t>eroaa</a:t>
            </a:r>
            <a:r>
              <a:rPr lang="en-US" dirty="0"/>
              <a:t> 6-7 –</a:t>
            </a:r>
            <a:r>
              <a:rPr lang="en-US" dirty="0" err="1"/>
              <a:t>vuotiaiden</a:t>
            </a:r>
            <a:r>
              <a:rPr lang="en-US" dirty="0"/>
              <a:t> </a:t>
            </a:r>
            <a:r>
              <a:rPr lang="en-US" dirty="0" err="1"/>
              <a:t>kohdalla</a:t>
            </a:r>
            <a:r>
              <a:rPr lang="en-US" dirty="0"/>
              <a:t> </a:t>
            </a:r>
            <a:r>
              <a:rPr lang="en-US" dirty="0" err="1"/>
              <a:t>verrattuna</a:t>
            </a:r>
            <a:r>
              <a:rPr lang="en-US" dirty="0"/>
              <a:t> 1-12 –</a:t>
            </a:r>
            <a:r>
              <a:rPr lang="en-US" dirty="0" err="1"/>
              <a:t>vuotiaisiin</a:t>
            </a:r>
            <a:r>
              <a:rPr lang="en-US" dirty="0"/>
              <a:t>? </a:t>
            </a:r>
            <a:r>
              <a:rPr lang="en-US" dirty="0" err="1"/>
              <a:t>Miksi</a:t>
            </a:r>
            <a:r>
              <a:rPr lang="en-US" dirty="0"/>
              <a:t>?</a:t>
            </a:r>
            <a:endParaRPr lang="da-DK" dirty="0"/>
          </a:p>
          <a:p>
            <a:endParaRPr lang="da-DK" dirty="0"/>
          </a:p>
          <a:p>
            <a:pPr lvl="0"/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81602CA8-848C-8749-A3E4-B9056A919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145" y="14948"/>
            <a:ext cx="279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A7FB7E9-8354-944E-B5D2-657C638B4905}"/>
              </a:ext>
            </a:extLst>
          </p:cNvPr>
          <p:cNvSpPr txBox="1"/>
          <p:nvPr/>
        </p:nvSpPr>
        <p:spPr>
          <a:xfrm>
            <a:off x="749166" y="1171123"/>
            <a:ext cx="10454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latin typeface="Avenir Roman" panose="02000503020000020003" pitchFamily="2" charset="0"/>
              </a:rPr>
              <a:t>Esimerkkitapaus: </a:t>
            </a:r>
            <a:r>
              <a:rPr lang="en-US" sz="2400" dirty="0" err="1"/>
              <a:t>Miten</a:t>
            </a:r>
            <a:r>
              <a:rPr lang="en-US" sz="2400" dirty="0"/>
              <a:t> </a:t>
            </a:r>
            <a:r>
              <a:rPr lang="en-US" sz="2400" dirty="0" err="1"/>
              <a:t>oppilaiden</a:t>
            </a:r>
            <a:r>
              <a:rPr lang="en-US" sz="2400" dirty="0"/>
              <a:t> </a:t>
            </a:r>
            <a:r>
              <a:rPr lang="en-US" sz="2400" dirty="0" err="1"/>
              <a:t>olemassa</a:t>
            </a:r>
            <a:r>
              <a:rPr lang="en-US" sz="2400" dirty="0"/>
              <a:t> </a:t>
            </a:r>
            <a:r>
              <a:rPr lang="en-US" sz="2400" dirty="0" err="1"/>
              <a:t>olevat</a:t>
            </a:r>
            <a:r>
              <a:rPr lang="en-US" sz="2400" dirty="0"/>
              <a:t> </a:t>
            </a:r>
            <a:r>
              <a:rPr lang="en-US" sz="2400" dirty="0" err="1"/>
              <a:t>kielelliset</a:t>
            </a:r>
            <a:r>
              <a:rPr lang="en-US" sz="2400" dirty="0"/>
              <a:t> </a:t>
            </a:r>
            <a:r>
              <a:rPr lang="en-US" sz="2400" dirty="0" err="1"/>
              <a:t>resurssit</a:t>
            </a:r>
            <a:r>
              <a:rPr lang="en-US" sz="2400" dirty="0"/>
              <a:t> </a:t>
            </a:r>
            <a:r>
              <a:rPr lang="en-US" sz="2400" dirty="0" err="1"/>
              <a:t>voivat</a:t>
            </a:r>
            <a:r>
              <a:rPr lang="en-US" sz="2400" dirty="0"/>
              <a:t> </a:t>
            </a:r>
            <a:r>
              <a:rPr lang="en-US" sz="2400" dirty="0" err="1"/>
              <a:t>tukea</a:t>
            </a:r>
            <a:r>
              <a:rPr lang="en-US" sz="2400" dirty="0"/>
              <a:t> </a:t>
            </a:r>
            <a:r>
              <a:rPr lang="en-US" sz="2400" dirty="0" err="1"/>
              <a:t>englannin</a:t>
            </a:r>
            <a:r>
              <a:rPr lang="en-US" sz="2400" dirty="0"/>
              <a:t> </a:t>
            </a:r>
            <a:r>
              <a:rPr lang="en-US" sz="2400" dirty="0" err="1"/>
              <a:t>oppimista</a:t>
            </a:r>
            <a:r>
              <a:rPr lang="en-US" sz="2400" dirty="0"/>
              <a:t> </a:t>
            </a:r>
            <a:r>
              <a:rPr lang="en-US" sz="2400" dirty="0" err="1"/>
              <a:t>ensimmäisen</a:t>
            </a:r>
            <a:r>
              <a:rPr lang="en-US" sz="2400" dirty="0"/>
              <a:t> </a:t>
            </a:r>
            <a:r>
              <a:rPr lang="en-US" sz="2400" dirty="0" err="1"/>
              <a:t>vuoden</a:t>
            </a:r>
            <a:r>
              <a:rPr lang="en-US" sz="2400" dirty="0"/>
              <a:t> </a:t>
            </a:r>
            <a:r>
              <a:rPr lang="en-US" sz="2400" dirty="0" err="1"/>
              <a:t>aikana</a:t>
            </a:r>
            <a:r>
              <a:rPr lang="en-US" sz="2400" dirty="0"/>
              <a:t>? </a:t>
            </a:r>
            <a:r>
              <a:rPr lang="en-US" sz="2400" dirty="0" err="1"/>
              <a:t>Voiko</a:t>
            </a:r>
            <a:r>
              <a:rPr lang="en-US" sz="2400" dirty="0"/>
              <a:t> </a:t>
            </a:r>
            <a:r>
              <a:rPr lang="en-US" sz="2400" dirty="0" err="1"/>
              <a:t>monikieliset</a:t>
            </a:r>
            <a:r>
              <a:rPr lang="en-US" sz="2400" dirty="0"/>
              <a:t> </a:t>
            </a:r>
            <a:r>
              <a:rPr lang="en-US" sz="2400" dirty="0" err="1"/>
              <a:t>oppilaat</a:t>
            </a:r>
            <a:r>
              <a:rPr lang="en-US" sz="2400" dirty="0"/>
              <a:t> </a:t>
            </a:r>
            <a:r>
              <a:rPr lang="en-US" sz="2400" dirty="0" err="1"/>
              <a:t>pärjätä</a:t>
            </a:r>
            <a:r>
              <a:rPr lang="en-US" sz="2400" dirty="0"/>
              <a:t> </a:t>
            </a:r>
            <a:r>
              <a:rPr lang="en-US" sz="2400" dirty="0" err="1"/>
              <a:t>vieraan</a:t>
            </a:r>
            <a:r>
              <a:rPr lang="en-US" sz="2400" dirty="0"/>
              <a:t> kielen </a:t>
            </a:r>
            <a:r>
              <a:rPr lang="en-US" sz="2400" dirty="0" err="1"/>
              <a:t>tunneilla</a:t>
            </a:r>
            <a:r>
              <a:rPr lang="en-US" sz="2400" dirty="0"/>
              <a:t>?</a:t>
            </a:r>
            <a:endParaRPr lang="da-DK" sz="2400" b="1" dirty="0">
              <a:latin typeface="Avenir Roman" panose="02000503020000020003" pitchFamily="2" charset="0"/>
            </a:endParaRPr>
          </a:p>
          <a:p>
            <a:endParaRPr lang="da-DK" sz="2400" b="1" dirty="0">
              <a:latin typeface="Avenir Roman" panose="02000503020000020003" pitchFamily="2" charset="0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D6BA6BC-5043-9B45-A94D-08322FD0C020}"/>
              </a:ext>
            </a:extLst>
          </p:cNvPr>
          <p:cNvSpPr txBox="1"/>
          <p:nvPr/>
        </p:nvSpPr>
        <p:spPr>
          <a:xfrm>
            <a:off x="749166" y="2502568"/>
            <a:ext cx="105701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i="1" dirty="0" err="1"/>
              <a:t>Opettaja</a:t>
            </a:r>
            <a:r>
              <a:rPr lang="en-US" i="1" dirty="0"/>
              <a:t> </a:t>
            </a:r>
            <a:r>
              <a:rPr lang="en-US" i="1" dirty="0" err="1"/>
              <a:t>näyttää</a:t>
            </a:r>
            <a:r>
              <a:rPr lang="en-US" i="1" dirty="0"/>
              <a:t> </a:t>
            </a:r>
            <a:r>
              <a:rPr lang="en-US" i="1" dirty="0" err="1"/>
              <a:t>oppilaille</a:t>
            </a:r>
            <a:r>
              <a:rPr lang="en-US" i="1" dirty="0"/>
              <a:t> </a:t>
            </a:r>
            <a:r>
              <a:rPr lang="en-US" i="1" dirty="0" err="1"/>
              <a:t>Mörkyli-satukirjan</a:t>
            </a:r>
            <a:r>
              <a:rPr lang="en-US" i="1" dirty="0"/>
              <a:t> </a:t>
            </a:r>
            <a:r>
              <a:rPr lang="en-US" i="1" dirty="0" err="1"/>
              <a:t>kannen</a:t>
            </a:r>
            <a:r>
              <a:rPr lang="en-US" i="1" dirty="0"/>
              <a:t> </a:t>
            </a:r>
            <a:r>
              <a:rPr lang="en-US" i="1" dirty="0" err="1"/>
              <a:t>eri</a:t>
            </a:r>
            <a:r>
              <a:rPr lang="en-US" i="1" dirty="0"/>
              <a:t> </a:t>
            </a:r>
            <a:r>
              <a:rPr lang="en-US" i="1" dirty="0" err="1"/>
              <a:t>kielillä</a:t>
            </a:r>
            <a:r>
              <a:rPr lang="en-US" i="1" dirty="0"/>
              <a:t> </a:t>
            </a:r>
            <a:r>
              <a:rPr lang="en-US" i="1" dirty="0" err="1"/>
              <a:t>taululle</a:t>
            </a:r>
            <a:r>
              <a:rPr lang="en-US" i="1" dirty="0"/>
              <a:t> </a:t>
            </a:r>
            <a:r>
              <a:rPr lang="en-US" i="1" dirty="0" err="1"/>
              <a:t>heijastettuna</a:t>
            </a:r>
            <a:r>
              <a:rPr lang="en-US" i="1" dirty="0"/>
              <a:t>. </a:t>
            </a:r>
            <a:r>
              <a:rPr lang="en-US" i="1" dirty="0" err="1"/>
              <a:t>Oppilas</a:t>
            </a:r>
            <a:r>
              <a:rPr lang="en-US" i="1" dirty="0"/>
              <a:t> </a:t>
            </a:r>
            <a:r>
              <a:rPr lang="en-US" i="1" dirty="0" err="1"/>
              <a:t>tunnistaa</a:t>
            </a:r>
            <a:r>
              <a:rPr lang="en-US" i="1" dirty="0"/>
              <a:t> </a:t>
            </a:r>
            <a:r>
              <a:rPr lang="en-US" i="1" dirty="0" err="1"/>
              <a:t>espanjankielisen</a:t>
            </a:r>
            <a:r>
              <a:rPr lang="en-US" i="1" dirty="0"/>
              <a:t> version, </a:t>
            </a:r>
            <a:r>
              <a:rPr lang="en-US" i="1" dirty="0" err="1"/>
              <a:t>osoittaa</a:t>
            </a:r>
            <a:r>
              <a:rPr lang="en-US" i="1" dirty="0"/>
              <a:t> </a:t>
            </a:r>
            <a:r>
              <a:rPr lang="en-US" i="1" dirty="0" err="1"/>
              <a:t>sen</a:t>
            </a:r>
            <a:r>
              <a:rPr lang="en-US" i="1" dirty="0"/>
              <a:t> </a:t>
            </a:r>
            <a:r>
              <a:rPr lang="en-US" i="1" dirty="0" err="1"/>
              <a:t>kantta</a:t>
            </a:r>
            <a:r>
              <a:rPr lang="en-US" i="1" dirty="0"/>
              <a:t> ja </a:t>
            </a:r>
            <a:r>
              <a:rPr lang="en-US" i="1" dirty="0" err="1"/>
              <a:t>lausuu</a:t>
            </a:r>
            <a:r>
              <a:rPr lang="en-US" i="1" dirty="0"/>
              <a:t> </a:t>
            </a:r>
            <a:r>
              <a:rPr lang="en-US" i="1" dirty="0" err="1"/>
              <a:t>Mörkylin</a:t>
            </a:r>
            <a:r>
              <a:rPr lang="en-US" i="1" dirty="0"/>
              <a:t> </a:t>
            </a:r>
            <a:r>
              <a:rPr lang="en-US" i="1" dirty="0" err="1"/>
              <a:t>nimen</a:t>
            </a:r>
            <a:r>
              <a:rPr lang="en-US" i="1" dirty="0"/>
              <a:t> </a:t>
            </a:r>
            <a:r>
              <a:rPr lang="en-US" i="1" dirty="0" err="1"/>
              <a:t>espanjaksi</a:t>
            </a:r>
            <a:r>
              <a:rPr lang="en-US" i="1" dirty="0"/>
              <a:t>. </a:t>
            </a:r>
            <a:r>
              <a:rPr lang="en-US" i="1" dirty="0" err="1"/>
              <a:t>Toinen</a:t>
            </a:r>
            <a:r>
              <a:rPr lang="en-US" i="1" dirty="0"/>
              <a:t> </a:t>
            </a:r>
            <a:r>
              <a:rPr lang="en-US" i="1" dirty="0" err="1"/>
              <a:t>oppilas</a:t>
            </a:r>
            <a:r>
              <a:rPr lang="en-US" i="1" dirty="0"/>
              <a:t> </a:t>
            </a:r>
            <a:r>
              <a:rPr lang="en-US" i="1" dirty="0" err="1"/>
              <a:t>tunnistaa</a:t>
            </a:r>
            <a:r>
              <a:rPr lang="en-US" i="1" dirty="0"/>
              <a:t> </a:t>
            </a:r>
            <a:r>
              <a:rPr lang="en-US" i="1" dirty="0" err="1"/>
              <a:t>otsikon</a:t>
            </a:r>
            <a:r>
              <a:rPr lang="en-US" i="1" dirty="0"/>
              <a:t> </a:t>
            </a:r>
            <a:r>
              <a:rPr lang="en-US" i="1" dirty="0" err="1"/>
              <a:t>urduksi</a:t>
            </a:r>
            <a:r>
              <a:rPr lang="en-US" i="1" dirty="0"/>
              <a:t>. “</a:t>
            </a:r>
            <a:r>
              <a:rPr lang="en-US" i="1" dirty="0" err="1"/>
              <a:t>Katsokaa</a:t>
            </a:r>
            <a:r>
              <a:rPr lang="en-US" i="1" dirty="0"/>
              <a:t>, </a:t>
            </a:r>
            <a:r>
              <a:rPr lang="en-US" i="1" dirty="0" err="1"/>
              <a:t>venäjänkielisessä</a:t>
            </a:r>
            <a:r>
              <a:rPr lang="en-US" i="1" dirty="0"/>
              <a:t> </a:t>
            </a:r>
            <a:r>
              <a:rPr lang="en-US" i="1" dirty="0" err="1"/>
              <a:t>versiossa</a:t>
            </a:r>
            <a:r>
              <a:rPr lang="en-US" i="1" dirty="0"/>
              <a:t> on </a:t>
            </a:r>
            <a:r>
              <a:rPr lang="en-US" i="1" dirty="0" err="1"/>
              <a:t>erilaiset</a:t>
            </a:r>
            <a:r>
              <a:rPr lang="en-US" i="1" dirty="0"/>
              <a:t> </a:t>
            </a:r>
            <a:r>
              <a:rPr lang="en-US" i="1" dirty="0" err="1"/>
              <a:t>kirjaimet</a:t>
            </a:r>
            <a:r>
              <a:rPr lang="en-US" i="1" dirty="0"/>
              <a:t>”, </a:t>
            </a:r>
            <a:r>
              <a:rPr lang="en-US" i="1" dirty="0" err="1"/>
              <a:t>sanoa</a:t>
            </a:r>
            <a:r>
              <a:rPr lang="en-US" i="1" dirty="0"/>
              <a:t> </a:t>
            </a:r>
            <a:r>
              <a:rPr lang="en-US" i="1" dirty="0" err="1"/>
              <a:t>opettaja</a:t>
            </a:r>
            <a:r>
              <a:rPr lang="en-US" i="1" dirty="0"/>
              <a:t>. </a:t>
            </a:r>
            <a:r>
              <a:rPr lang="en-US" i="1" dirty="0" err="1"/>
              <a:t>Seuraavaksi</a:t>
            </a:r>
            <a:r>
              <a:rPr lang="en-US" i="1" dirty="0"/>
              <a:t> </a:t>
            </a:r>
            <a:r>
              <a:rPr lang="en-US" i="1" dirty="0" err="1"/>
              <a:t>oppilas</a:t>
            </a:r>
            <a:r>
              <a:rPr lang="en-US" i="1" dirty="0"/>
              <a:t> </a:t>
            </a:r>
            <a:r>
              <a:rPr lang="en-US" i="1" dirty="0" err="1"/>
              <a:t>tunnistaa</a:t>
            </a:r>
            <a:r>
              <a:rPr lang="en-US" i="1" dirty="0"/>
              <a:t> </a:t>
            </a:r>
            <a:r>
              <a:rPr lang="en-US" i="1" dirty="0" err="1"/>
              <a:t>turkinkielisen</a:t>
            </a:r>
            <a:r>
              <a:rPr lang="en-US" i="1" dirty="0"/>
              <a:t> version ja </a:t>
            </a:r>
            <a:r>
              <a:rPr lang="en-US" i="1" dirty="0" err="1"/>
              <a:t>sanoo</a:t>
            </a:r>
            <a:r>
              <a:rPr lang="en-US" i="1" dirty="0"/>
              <a:t>: “ </a:t>
            </a:r>
            <a:r>
              <a:rPr lang="en-US" i="1" dirty="0" err="1"/>
              <a:t>vanhempani</a:t>
            </a:r>
            <a:r>
              <a:rPr lang="en-US" i="1" dirty="0"/>
              <a:t> </a:t>
            </a:r>
            <a:r>
              <a:rPr lang="en-US" i="1" dirty="0" err="1"/>
              <a:t>sanovat</a:t>
            </a:r>
            <a:r>
              <a:rPr lang="en-US" i="1" dirty="0"/>
              <a:t> </a:t>
            </a:r>
            <a:r>
              <a:rPr lang="en-US" i="1" dirty="0" err="1"/>
              <a:t>sitä</a:t>
            </a:r>
            <a:r>
              <a:rPr lang="en-US" i="1" dirty="0"/>
              <a:t>, </a:t>
            </a:r>
            <a:r>
              <a:rPr lang="en-US" i="1" dirty="0" err="1"/>
              <a:t>mutta</a:t>
            </a:r>
            <a:r>
              <a:rPr lang="en-US" i="1" dirty="0"/>
              <a:t> </a:t>
            </a:r>
            <a:r>
              <a:rPr lang="en-US" i="1" dirty="0" err="1"/>
              <a:t>eivät</a:t>
            </a:r>
            <a:r>
              <a:rPr lang="en-US" i="1" dirty="0"/>
              <a:t> </a:t>
            </a:r>
            <a:r>
              <a:rPr lang="en-US" i="1" dirty="0" err="1"/>
              <a:t>niin</a:t>
            </a:r>
            <a:r>
              <a:rPr lang="en-US" i="1" dirty="0"/>
              <a:t> </a:t>
            </a:r>
            <a:r>
              <a:rPr lang="en-US" i="1" dirty="0" err="1"/>
              <a:t>paljon</a:t>
            </a:r>
            <a:r>
              <a:rPr lang="en-US" i="1" dirty="0"/>
              <a:t>”.  </a:t>
            </a:r>
            <a:r>
              <a:rPr lang="en-US" i="1" dirty="0" err="1"/>
              <a:t>Luokka</a:t>
            </a:r>
            <a:r>
              <a:rPr lang="en-US" i="1" dirty="0"/>
              <a:t> </a:t>
            </a:r>
            <a:r>
              <a:rPr lang="en-US" i="1" dirty="0" err="1"/>
              <a:t>kommentoi</a:t>
            </a:r>
            <a:r>
              <a:rPr lang="en-US" i="1" dirty="0"/>
              <a:t> </a:t>
            </a:r>
            <a:r>
              <a:rPr lang="en-US" i="1" dirty="0" err="1"/>
              <a:t>welshin</a:t>
            </a:r>
            <a:r>
              <a:rPr lang="en-US" i="1" dirty="0"/>
              <a:t> </a:t>
            </a:r>
            <a:r>
              <a:rPr lang="en-US" i="1" dirty="0" err="1"/>
              <a:t>kielistä</a:t>
            </a:r>
            <a:r>
              <a:rPr lang="en-US" i="1" dirty="0"/>
              <a:t> </a:t>
            </a:r>
            <a:r>
              <a:rPr lang="en-US" i="1" dirty="0" err="1"/>
              <a:t>kantta</a:t>
            </a:r>
            <a:r>
              <a:rPr lang="en-US" i="1" dirty="0"/>
              <a:t>, </a:t>
            </a:r>
            <a:r>
              <a:rPr lang="en-US" i="1" dirty="0" err="1"/>
              <a:t>joka</a:t>
            </a:r>
            <a:r>
              <a:rPr lang="en-US" i="1" dirty="0"/>
              <a:t> </a:t>
            </a:r>
            <a:r>
              <a:rPr lang="en-US" i="1" dirty="0" err="1"/>
              <a:t>näyttää</a:t>
            </a:r>
            <a:r>
              <a:rPr lang="en-US" i="1" dirty="0"/>
              <a:t> </a:t>
            </a:r>
            <a:r>
              <a:rPr lang="en-US" i="1" dirty="0" err="1"/>
              <a:t>myös</a:t>
            </a:r>
            <a:r>
              <a:rPr lang="en-US" i="1" dirty="0"/>
              <a:t> </a:t>
            </a:r>
            <a:r>
              <a:rPr lang="en-US" i="1" dirty="0" err="1"/>
              <a:t>erilaiselta</a:t>
            </a:r>
            <a:r>
              <a:rPr lang="en-US" i="1" dirty="0"/>
              <a:t> ja </a:t>
            </a:r>
            <a:r>
              <a:rPr lang="en-US" i="1" dirty="0" err="1"/>
              <a:t>ovat</a:t>
            </a:r>
            <a:r>
              <a:rPr lang="en-US" i="1" dirty="0"/>
              <a:t> </a:t>
            </a:r>
            <a:r>
              <a:rPr lang="en-US" i="1" dirty="0" err="1"/>
              <a:t>siitä</a:t>
            </a:r>
            <a:r>
              <a:rPr lang="en-US" i="1" dirty="0"/>
              <a:t> </a:t>
            </a:r>
            <a:r>
              <a:rPr lang="en-US" i="1" dirty="0" err="1"/>
              <a:t>todella</a:t>
            </a:r>
            <a:r>
              <a:rPr lang="en-US" i="1" dirty="0"/>
              <a:t> </a:t>
            </a:r>
            <a:r>
              <a:rPr lang="en-US" i="1" dirty="0" err="1"/>
              <a:t>kiinnostuneita</a:t>
            </a:r>
            <a:r>
              <a:rPr lang="en-US" i="1" dirty="0"/>
              <a:t>. </a:t>
            </a:r>
            <a:r>
              <a:rPr lang="en-US" i="1" dirty="0" err="1"/>
              <a:t>Onko</a:t>
            </a:r>
            <a:r>
              <a:rPr lang="en-US" i="1" dirty="0"/>
              <a:t> </a:t>
            </a:r>
            <a:r>
              <a:rPr lang="en-US" i="1" dirty="0" err="1"/>
              <a:t>siellä</a:t>
            </a:r>
            <a:r>
              <a:rPr lang="en-US" i="1" dirty="0"/>
              <a:t> </a:t>
            </a:r>
            <a:r>
              <a:rPr lang="en-US" i="1" dirty="0" err="1"/>
              <a:t>japanin</a:t>
            </a:r>
            <a:r>
              <a:rPr lang="en-US" i="1" dirty="0"/>
              <a:t> </a:t>
            </a:r>
            <a:r>
              <a:rPr lang="en-US" i="1" dirty="0" err="1"/>
              <a:t>kielistä</a:t>
            </a:r>
            <a:r>
              <a:rPr lang="en-US" i="1" dirty="0"/>
              <a:t> </a:t>
            </a:r>
            <a:r>
              <a:rPr lang="en-US" i="1" dirty="0" err="1"/>
              <a:t>kantta</a:t>
            </a:r>
            <a:r>
              <a:rPr lang="en-US" i="1" dirty="0"/>
              <a:t>? “</a:t>
            </a:r>
            <a:r>
              <a:rPr lang="en-US" i="1" dirty="0" err="1"/>
              <a:t>Isäni</a:t>
            </a:r>
            <a:r>
              <a:rPr lang="en-US" i="1" dirty="0"/>
              <a:t> </a:t>
            </a:r>
            <a:r>
              <a:rPr lang="en-US" i="1" dirty="0" err="1"/>
              <a:t>osaa</a:t>
            </a:r>
            <a:r>
              <a:rPr lang="en-US" i="1" dirty="0"/>
              <a:t> </a:t>
            </a:r>
            <a:r>
              <a:rPr lang="en-US" i="1" dirty="0" err="1"/>
              <a:t>italiaa</a:t>
            </a:r>
            <a:r>
              <a:rPr lang="en-US" i="1" dirty="0"/>
              <a:t>”, </a:t>
            </a:r>
            <a:r>
              <a:rPr lang="en-US" i="1" dirty="0" err="1"/>
              <a:t>yksi</a:t>
            </a:r>
            <a:r>
              <a:rPr lang="en-US" i="1" dirty="0"/>
              <a:t> </a:t>
            </a:r>
            <a:r>
              <a:rPr lang="en-US" i="1" dirty="0" err="1"/>
              <a:t>oppilaista</a:t>
            </a:r>
            <a:r>
              <a:rPr lang="en-US" i="1" dirty="0"/>
              <a:t> </a:t>
            </a:r>
            <a:r>
              <a:rPr lang="en-US" i="1" dirty="0" err="1"/>
              <a:t>sanoo</a:t>
            </a:r>
            <a:r>
              <a:rPr lang="en-US" i="1" dirty="0"/>
              <a:t>. “</a:t>
            </a:r>
            <a:r>
              <a:rPr lang="en-US" i="1" dirty="0" err="1"/>
              <a:t>Minulla</a:t>
            </a:r>
            <a:r>
              <a:rPr lang="en-US" i="1" dirty="0"/>
              <a:t> on </a:t>
            </a:r>
            <a:r>
              <a:rPr lang="en-US" i="1" dirty="0" err="1"/>
              <a:t>ystävä</a:t>
            </a:r>
            <a:r>
              <a:rPr lang="en-US" i="1" dirty="0"/>
              <a:t>, </a:t>
            </a:r>
            <a:r>
              <a:rPr lang="en-US" i="1" dirty="0" err="1"/>
              <a:t>joka</a:t>
            </a:r>
            <a:r>
              <a:rPr lang="en-US" i="1" dirty="0"/>
              <a:t> </a:t>
            </a:r>
            <a:r>
              <a:rPr lang="en-US" i="1" dirty="0" err="1"/>
              <a:t>tulee</a:t>
            </a:r>
            <a:r>
              <a:rPr lang="en-US" i="1" dirty="0"/>
              <a:t> </a:t>
            </a:r>
            <a:r>
              <a:rPr lang="en-US" i="1" dirty="0" err="1"/>
              <a:t>Ranskasta</a:t>
            </a:r>
            <a:r>
              <a:rPr lang="en-US" i="1" dirty="0"/>
              <a:t>”, </a:t>
            </a:r>
            <a:r>
              <a:rPr lang="en-US" i="1" dirty="0" err="1"/>
              <a:t>sanoo</a:t>
            </a:r>
            <a:r>
              <a:rPr lang="en-US" i="1" dirty="0"/>
              <a:t> </a:t>
            </a:r>
            <a:r>
              <a:rPr lang="en-US" i="1" dirty="0" err="1"/>
              <a:t>toinen</a:t>
            </a:r>
            <a:r>
              <a:rPr lang="en-US" i="1" dirty="0"/>
              <a:t>. </a:t>
            </a:r>
            <a:r>
              <a:rPr lang="en-US" i="1" dirty="0" err="1"/>
              <a:t>Oppilaat</a:t>
            </a:r>
            <a:r>
              <a:rPr lang="en-US" i="1" dirty="0"/>
              <a:t> </a:t>
            </a:r>
            <a:r>
              <a:rPr lang="en-US" i="1" dirty="0" err="1"/>
              <a:t>osallistuvat</a:t>
            </a:r>
            <a:r>
              <a:rPr lang="en-US" i="1" dirty="0"/>
              <a:t> </a:t>
            </a:r>
            <a:r>
              <a:rPr lang="en-US" i="1" dirty="0" err="1"/>
              <a:t>innokkaasti</a:t>
            </a:r>
            <a:r>
              <a:rPr lang="en-US" i="1" dirty="0"/>
              <a:t> </a:t>
            </a:r>
            <a:r>
              <a:rPr lang="en-US" i="1" dirty="0" err="1"/>
              <a:t>keskusteluun</a:t>
            </a:r>
            <a:r>
              <a:rPr lang="en-US" i="1" dirty="0"/>
              <a:t>. </a:t>
            </a:r>
            <a:r>
              <a:rPr lang="en-US" i="1" dirty="0" err="1"/>
              <a:t>Harjoituksen</a:t>
            </a:r>
            <a:r>
              <a:rPr lang="en-US" i="1" dirty="0"/>
              <a:t> </a:t>
            </a:r>
            <a:r>
              <a:rPr lang="en-US" i="1" dirty="0" err="1"/>
              <a:t>jälkeen</a:t>
            </a:r>
            <a:r>
              <a:rPr lang="en-US" i="1" dirty="0"/>
              <a:t> </a:t>
            </a:r>
            <a:r>
              <a:rPr lang="en-US" i="1" dirty="0" err="1"/>
              <a:t>oppilas</a:t>
            </a:r>
            <a:r>
              <a:rPr lang="en-US" i="1" dirty="0"/>
              <a:t> </a:t>
            </a:r>
            <a:r>
              <a:rPr lang="en-US" i="1" dirty="0" err="1"/>
              <a:t>kysyy</a:t>
            </a:r>
            <a:r>
              <a:rPr lang="en-US" i="1" dirty="0"/>
              <a:t> </a:t>
            </a:r>
            <a:r>
              <a:rPr lang="en-US" i="1" dirty="0" err="1"/>
              <a:t>opettajalta</a:t>
            </a:r>
            <a:r>
              <a:rPr lang="en-US" i="1" dirty="0"/>
              <a:t>: “</a:t>
            </a:r>
            <a:r>
              <a:rPr lang="en-US" i="1" dirty="0" err="1"/>
              <a:t>Löytyykö</a:t>
            </a:r>
            <a:r>
              <a:rPr lang="en-US" i="1" dirty="0"/>
              <a:t> se </a:t>
            </a:r>
            <a:r>
              <a:rPr lang="en-US" i="1" dirty="0" err="1"/>
              <a:t>todella</a:t>
            </a:r>
            <a:r>
              <a:rPr lang="en-US" i="1" dirty="0"/>
              <a:t> </a:t>
            </a:r>
            <a:r>
              <a:rPr lang="en-US" i="1" dirty="0" err="1"/>
              <a:t>kaikilla</a:t>
            </a:r>
            <a:r>
              <a:rPr lang="en-US" i="1" dirty="0"/>
              <a:t> </a:t>
            </a:r>
            <a:r>
              <a:rPr lang="en-US" i="1" dirty="0" err="1"/>
              <a:t>kieleillä</a:t>
            </a:r>
            <a:r>
              <a:rPr lang="en-US" i="1" dirty="0"/>
              <a:t>?” “</a:t>
            </a:r>
            <a:r>
              <a:rPr lang="en-US" i="1" dirty="0" err="1"/>
              <a:t>Monilla</a:t>
            </a:r>
            <a:r>
              <a:rPr lang="en-US" i="1" dirty="0"/>
              <a:t> </a:t>
            </a:r>
            <a:r>
              <a:rPr lang="en-US" i="1" dirty="0" err="1"/>
              <a:t>kielillä</a:t>
            </a:r>
            <a:r>
              <a:rPr lang="en-US" i="1" dirty="0"/>
              <a:t>”, </a:t>
            </a:r>
            <a:r>
              <a:rPr lang="en-US" i="1" dirty="0" err="1"/>
              <a:t>vastaa</a:t>
            </a:r>
            <a:r>
              <a:rPr lang="en-US" i="1" dirty="0"/>
              <a:t> </a:t>
            </a:r>
            <a:r>
              <a:rPr lang="en-US" i="1" dirty="0" err="1"/>
              <a:t>opettaja</a:t>
            </a:r>
            <a:r>
              <a:rPr lang="en-US" i="1" dirty="0"/>
              <a:t>. “</a:t>
            </a:r>
            <a:r>
              <a:rPr lang="en-US" i="1" dirty="0" err="1"/>
              <a:t>Myös</a:t>
            </a:r>
            <a:r>
              <a:rPr lang="en-US" i="1" dirty="0"/>
              <a:t> </a:t>
            </a:r>
            <a:r>
              <a:rPr lang="en-US" i="1" dirty="0" err="1"/>
              <a:t>arabiaksi</a:t>
            </a:r>
            <a:r>
              <a:rPr lang="en-US" i="1" dirty="0"/>
              <a:t>?” “</a:t>
            </a:r>
            <a:r>
              <a:rPr lang="en-US" i="1" dirty="0" err="1"/>
              <a:t>Kyllä</a:t>
            </a:r>
            <a:r>
              <a:rPr lang="en-US" i="1" dirty="0"/>
              <a:t>, </a:t>
            </a:r>
            <a:r>
              <a:rPr lang="en-US" i="1" dirty="0" err="1"/>
              <a:t>myös</a:t>
            </a:r>
            <a:r>
              <a:rPr lang="en-US" i="1" dirty="0"/>
              <a:t> </a:t>
            </a:r>
            <a:r>
              <a:rPr lang="en-US" i="1" dirty="0" err="1"/>
              <a:t>arabiaksi</a:t>
            </a:r>
            <a:r>
              <a:rPr lang="en-US" i="1" dirty="0"/>
              <a:t>.” “</a:t>
            </a:r>
            <a:r>
              <a:rPr lang="en-US" i="1" dirty="0" err="1"/>
              <a:t>Entä</a:t>
            </a:r>
            <a:r>
              <a:rPr lang="en-US" i="1" dirty="0"/>
              <a:t> </a:t>
            </a:r>
            <a:r>
              <a:rPr lang="en-US" i="1" dirty="0" err="1"/>
              <a:t>somaliksi</a:t>
            </a:r>
            <a:r>
              <a:rPr lang="en-US" i="1" dirty="0"/>
              <a:t>?” </a:t>
            </a:r>
            <a:r>
              <a:rPr lang="en-US" i="1" dirty="0" err="1"/>
              <a:t>hän</a:t>
            </a:r>
            <a:r>
              <a:rPr lang="en-US" i="1" dirty="0"/>
              <a:t> </a:t>
            </a:r>
            <a:r>
              <a:rPr lang="en-US" i="1" dirty="0" err="1"/>
              <a:t>kysyy</a:t>
            </a:r>
            <a:r>
              <a:rPr lang="en-US" i="1" dirty="0"/>
              <a:t> </a:t>
            </a:r>
            <a:r>
              <a:rPr lang="en-US" i="1" dirty="0" err="1"/>
              <a:t>mutisten</a:t>
            </a:r>
            <a:r>
              <a:rPr lang="en-US" i="1" dirty="0"/>
              <a:t>. </a:t>
            </a:r>
            <a:r>
              <a:rPr lang="en-US" i="1" dirty="0" err="1"/>
              <a:t>Opettaja</a:t>
            </a:r>
            <a:r>
              <a:rPr lang="en-US" i="1" dirty="0"/>
              <a:t> </a:t>
            </a:r>
            <a:r>
              <a:rPr lang="en-US" i="1" dirty="0" err="1"/>
              <a:t>ei</a:t>
            </a:r>
            <a:r>
              <a:rPr lang="en-US" i="1" dirty="0"/>
              <a:t> </a:t>
            </a:r>
            <a:r>
              <a:rPr lang="en-US" i="1" dirty="0" err="1"/>
              <a:t>kuule</a:t>
            </a:r>
            <a:r>
              <a:rPr lang="en-US" i="1" dirty="0"/>
              <a:t>.</a:t>
            </a:r>
            <a:endParaRPr lang="da-DK" dirty="0"/>
          </a:p>
          <a:p>
            <a:pPr>
              <a:lnSpc>
                <a:spcPct val="150000"/>
              </a:lnSpc>
            </a:pPr>
            <a:endParaRPr lang="da-DK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F0446A00-2A29-3446-AE63-FE91F5436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290" y="14937"/>
            <a:ext cx="279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6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A7FB7E9-8354-944E-B5D2-657C638B4905}"/>
              </a:ext>
            </a:extLst>
          </p:cNvPr>
          <p:cNvSpPr txBox="1"/>
          <p:nvPr/>
        </p:nvSpPr>
        <p:spPr>
          <a:xfrm>
            <a:off x="859398" y="1506026"/>
            <a:ext cx="1063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latin typeface="Avenir Roman" panose="02000503020000020003" pitchFamily="2" charset="0"/>
              </a:rPr>
              <a:t>Suositeltuja kysymyksiä pohdittavaksi</a:t>
            </a:r>
          </a:p>
          <a:p>
            <a:endParaRPr lang="da-DK" sz="2400" b="1" dirty="0">
              <a:latin typeface="Avenir Roman" panose="02000503020000020003" pitchFamily="2" charset="0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D6BA6BC-5043-9B45-A94D-08322FD0C020}"/>
              </a:ext>
            </a:extLst>
          </p:cNvPr>
          <p:cNvSpPr txBox="1"/>
          <p:nvPr/>
        </p:nvSpPr>
        <p:spPr>
          <a:xfrm>
            <a:off x="859398" y="2798202"/>
            <a:ext cx="96596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Miten oppilaat suhtautuvat yleisesti erikielisiin kansiin?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Kehittyykö kaikkien oppilaiden kielitietoisuus tilanteessa?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Hyödyntävätkö oppilaat kielellisiä resurssejaan?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Mitä ajatuksia opettajan ja somalinkielisen oppilaan välinen keskustelu herättää?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1AF8AA9-931B-3F4C-9648-74E5E9FF1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145" y="14948"/>
            <a:ext cx="279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8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A7FB7E9-8354-944E-B5D2-657C638B4905}"/>
              </a:ext>
            </a:extLst>
          </p:cNvPr>
          <p:cNvSpPr txBox="1"/>
          <p:nvPr/>
        </p:nvSpPr>
        <p:spPr>
          <a:xfrm>
            <a:off x="859398" y="1506026"/>
            <a:ext cx="10635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latin typeface="Avenir Roman" panose="02000503020000020003" pitchFamily="2" charset="0"/>
              </a:rPr>
              <a:t>Esimerkkitapaus: </a:t>
            </a:r>
            <a:r>
              <a:rPr lang="da-DK" sz="2400" dirty="0">
                <a:latin typeface="Avenir Roman" panose="02000503020000020003" pitchFamily="2" charset="0"/>
              </a:rPr>
              <a:t>Pitäisikö opettajien käyttää opetuskieltä kielen tunneilla? Milloin? Miksi? Miksi ei?</a:t>
            </a:r>
            <a:endParaRPr lang="da-DK" sz="2400" dirty="0"/>
          </a:p>
          <a:p>
            <a:endParaRPr lang="da-DK" sz="2400" b="1" dirty="0">
              <a:latin typeface="Avenir Roman" panose="02000503020000020003" pitchFamily="2" charset="0"/>
            </a:endParaRPr>
          </a:p>
          <a:p>
            <a:endParaRPr lang="da-DK" sz="2400" b="1" dirty="0">
              <a:latin typeface="Avenir Roman" panose="02000503020000020003" pitchFamily="2" charset="0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D6BA6BC-5043-9B45-A94D-08322FD0C020}"/>
              </a:ext>
            </a:extLst>
          </p:cNvPr>
          <p:cNvSpPr txBox="1"/>
          <p:nvPr/>
        </p:nvSpPr>
        <p:spPr>
          <a:xfrm>
            <a:off x="859398" y="2798202"/>
            <a:ext cx="96596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i="1" dirty="0"/>
              <a:t>On ensimmäisen luokan englannin tunti. Opettaja, joka on myös tanskan opettaja, valmistelee luokkaa oppilaiden ollessa ulkona. Oppilaat ovat tottuneet kutsumaan opettajaansa etunimellä. Hän laittaa keltaisen liivin päälleen hakeakseen oppilaat sisään: ”Ok everybody, find your partner. Ok, ready, let’s go inside.” Oppilaat vastaavat tanskaksi ja hän vastaa englanniksi. Oppilas tanskaksi: ”Piirustukseni on ihan huono!” Opettaja: ”That’s ok, nevermind”. Tunnin päätteeksi oppilas selittää, että englannin tunneilla opettajan nimi ei ole Karen vaan Miss K. 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9D715284-5F6D-D240-AB58-2EFF2DAD0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145" y="14948"/>
            <a:ext cx="279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2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A7FB7E9-8354-944E-B5D2-657C638B4905}"/>
              </a:ext>
            </a:extLst>
          </p:cNvPr>
          <p:cNvSpPr txBox="1"/>
          <p:nvPr/>
        </p:nvSpPr>
        <p:spPr>
          <a:xfrm>
            <a:off x="859398" y="1506026"/>
            <a:ext cx="1063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>
                <a:latin typeface="Avenir Roman" panose="02000503020000020003" pitchFamily="2" charset="0"/>
              </a:rPr>
              <a:t>Suositeltuja kysymyksiä pohdittavaksi</a:t>
            </a:r>
          </a:p>
          <a:p>
            <a:endParaRPr lang="da-DK" sz="2400" b="1" dirty="0">
              <a:latin typeface="Avenir Roman" panose="02000503020000020003" pitchFamily="2" charset="0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D6BA6BC-5043-9B45-A94D-08322FD0C020}"/>
              </a:ext>
            </a:extLst>
          </p:cNvPr>
          <p:cNvSpPr txBox="1"/>
          <p:nvPr/>
        </p:nvSpPr>
        <p:spPr>
          <a:xfrm>
            <a:off x="859398" y="2798202"/>
            <a:ext cx="96596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Mitä strategioita opettaja käyttää ylläpitääkseen englannin kieltä luokassa?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Mikä olisi ollut toisin, jos hän olisi käyttänyt koulun opetuskieltä?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Miten uskot oppilaiden suhtautuvan, kun opettaja vastaa tanskankieliseen huomautukseen englanniksi?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Uskotko opettajan englanninkielen käytön tukevan kielen omaksumista? Miten?</a:t>
            </a:r>
          </a:p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da-DK" dirty="0">
                <a:solidFill>
                  <a:schemeClr val="tx2">
                    <a:lumMod val="50000"/>
                  </a:schemeClr>
                </a:solidFill>
              </a:rPr>
              <a:t>Milaisissa tilanteissa opettaja voi mielestäsi puhua koulun opetuskieltä englannin tunnin aikana?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DDC8EC33-F000-EA4C-AFA5-46E81A8C0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145" y="14948"/>
            <a:ext cx="279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17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A7FB7E9-8354-944E-B5D2-657C638B4905}"/>
              </a:ext>
            </a:extLst>
          </p:cNvPr>
          <p:cNvSpPr txBox="1"/>
          <p:nvPr/>
        </p:nvSpPr>
        <p:spPr>
          <a:xfrm>
            <a:off x="778042" y="1315942"/>
            <a:ext cx="10635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400" dirty="0"/>
          </a:p>
          <a:p>
            <a:r>
              <a:rPr lang="da-DK" sz="2400" b="1" dirty="0">
                <a:latin typeface="Avenir Roman" panose="02000503020000020003" pitchFamily="2" charset="0"/>
              </a:rPr>
              <a:t>Lähdeviitteet ja Euroopan neuvoston määritelmien kritiikin sisältävä dokumentti kokonaisuudessaan: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D6BA6BC-5043-9B45-A94D-08322FD0C020}"/>
              </a:ext>
            </a:extLst>
          </p:cNvPr>
          <p:cNvSpPr txBox="1"/>
          <p:nvPr/>
        </p:nvSpPr>
        <p:spPr>
          <a:xfrm>
            <a:off x="778042" y="1916106"/>
            <a:ext cx="106359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>
              <a:solidFill>
                <a:schemeClr val="tx2">
                  <a:lumMod val="50000"/>
                </a:schemeClr>
              </a:solidFill>
            </a:endParaRPr>
          </a:p>
          <a:p>
            <a:endParaRPr lang="da-DK" dirty="0"/>
          </a:p>
          <a:p>
            <a:endParaRPr lang="da-DK" dirty="0"/>
          </a:p>
          <a:p>
            <a:r>
              <a:rPr lang="da-DK" dirty="0">
                <a:hlinkClick r:id="rId3"/>
              </a:rPr>
              <a:t>https://earlyforeignlanguagelearning-nb.ku.dk/further-development/</a:t>
            </a:r>
            <a:endParaRPr lang="da-DK" dirty="0"/>
          </a:p>
          <a:p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6C70020-B9BB-C44E-B663-711B8B4A6D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145" y="14948"/>
            <a:ext cx="27940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1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13000</TotalTime>
  <Words>707</Words>
  <Application>Microsoft Macintosh PowerPoint</Application>
  <PresentationFormat>Widescreen</PresentationFormat>
  <Paragraphs>74</Paragraphs>
  <Slides>9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Avenir Roman</vt:lpstr>
      <vt:lpstr>Calibri</vt:lpstr>
      <vt:lpstr>Calibri Light</vt:lpstr>
      <vt:lpstr>Office-tema</vt:lpstr>
      <vt:lpstr>Opettajankoulutuksen kehittäminen kohdistuen nuorten lasten (6-12 -vuotiaat) kielen oppimiseen monikielisyysteorian näkökulmasta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Professionshøjskolen UCC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Hanne Thomsen</dc:creator>
  <cp:lastModifiedBy>Microsoft Office-bruger</cp:lastModifiedBy>
  <cp:revision>39</cp:revision>
  <dcterms:created xsi:type="dcterms:W3CDTF">2018-05-14T08:48:05Z</dcterms:created>
  <dcterms:modified xsi:type="dcterms:W3CDTF">2018-08-14T10:57:38Z</dcterms:modified>
</cp:coreProperties>
</file>