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57" r:id="rId3"/>
    <p:sldId id="265" r:id="rId4"/>
    <p:sldId id="260" r:id="rId5"/>
    <p:sldId id="261" r:id="rId6"/>
    <p:sldId id="262" r:id="rId7"/>
    <p:sldId id="263" r:id="rId8"/>
    <p:sldId id="264" r:id="rId9"/>
    <p:sldId id="266"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4" autoAdjust="0"/>
    <p:restoredTop sz="93178"/>
  </p:normalViewPr>
  <p:slideViewPr>
    <p:cSldViewPr snapToGrid="0">
      <p:cViewPr varScale="1">
        <p:scale>
          <a:sx n="92" d="100"/>
          <a:sy n="92" d="100"/>
        </p:scale>
        <p:origin x="936" y="17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4A8DF-9311-4556-91CD-B5F6E1F7F122}" type="datetimeFigureOut">
              <a:rPr lang="da-DK" smtClean="0"/>
              <a:t>26/08/2018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D8AD7-B8B1-4EFE-B772-2736E97D14F1}" type="slidenum">
              <a:rPr lang="da-DK" smtClean="0"/>
              <a:t>‹nr.›</a:t>
            </a:fld>
            <a:endParaRPr lang="da-DK"/>
          </a:p>
        </p:txBody>
      </p:sp>
    </p:spTree>
    <p:extLst>
      <p:ext uri="{BB962C8B-B14F-4D97-AF65-F5344CB8AC3E}">
        <p14:creationId xmlns:p14="http://schemas.microsoft.com/office/powerpoint/2010/main" val="32173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2</a:t>
            </a:fld>
            <a:endParaRPr lang="da-DK"/>
          </a:p>
        </p:txBody>
      </p:sp>
    </p:spTree>
    <p:extLst>
      <p:ext uri="{BB962C8B-B14F-4D97-AF65-F5344CB8AC3E}">
        <p14:creationId xmlns:p14="http://schemas.microsoft.com/office/powerpoint/2010/main" val="288728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3</a:t>
            </a:fld>
            <a:endParaRPr lang="da-DK"/>
          </a:p>
        </p:txBody>
      </p:sp>
    </p:spTree>
    <p:extLst>
      <p:ext uri="{BB962C8B-B14F-4D97-AF65-F5344CB8AC3E}">
        <p14:creationId xmlns:p14="http://schemas.microsoft.com/office/powerpoint/2010/main" val="2069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Buzz</a:t>
            </a:r>
            <a:r>
              <a:rPr lang="da-DK" dirty="0"/>
              <a:t>: </a:t>
            </a:r>
            <a:r>
              <a:rPr lang="da-DK" dirty="0" err="1"/>
              <a:t>are</a:t>
            </a:r>
            <a:r>
              <a:rPr lang="da-DK" dirty="0"/>
              <a:t> </a:t>
            </a:r>
            <a:r>
              <a:rPr lang="da-DK" dirty="0" err="1"/>
              <a:t>these</a:t>
            </a:r>
            <a:r>
              <a:rPr lang="da-DK" dirty="0"/>
              <a:t> cases and/ or the </a:t>
            </a:r>
            <a:r>
              <a:rPr lang="da-DK" dirty="0" err="1"/>
              <a:t>reflection</a:t>
            </a:r>
            <a:r>
              <a:rPr lang="da-DK" dirty="0"/>
              <a:t> </a:t>
            </a:r>
            <a:r>
              <a:rPr lang="da-DK" dirty="0" err="1"/>
              <a:t>questions</a:t>
            </a:r>
            <a:r>
              <a:rPr lang="da-DK" dirty="0"/>
              <a:t> </a:t>
            </a:r>
            <a:r>
              <a:rPr lang="da-DK" dirty="0" err="1"/>
              <a:t>applicable</a:t>
            </a:r>
            <a:r>
              <a:rPr lang="da-DK" baseline="0" dirty="0"/>
              <a:t> in </a:t>
            </a:r>
            <a:r>
              <a:rPr lang="da-DK" baseline="0" dirty="0" err="1"/>
              <a:t>your</a:t>
            </a:r>
            <a:r>
              <a:rPr lang="da-DK" baseline="0" dirty="0"/>
              <a:t> </a:t>
            </a:r>
            <a:r>
              <a:rPr lang="da-DK" baseline="0" dirty="0" err="1"/>
              <a:t>practice</a:t>
            </a:r>
            <a:r>
              <a:rPr lang="da-DK" baseline="0" dirty="0"/>
              <a:t>?</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8</a:t>
            </a:fld>
            <a:endParaRPr lang="da-DK"/>
          </a:p>
        </p:txBody>
      </p:sp>
    </p:spTree>
    <p:extLst>
      <p:ext uri="{BB962C8B-B14F-4D97-AF65-F5344CB8AC3E}">
        <p14:creationId xmlns:p14="http://schemas.microsoft.com/office/powerpoint/2010/main" val="2541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9</a:t>
            </a:fld>
            <a:endParaRPr lang="da-DK"/>
          </a:p>
        </p:txBody>
      </p:sp>
    </p:spTree>
    <p:extLst>
      <p:ext uri="{BB962C8B-B14F-4D97-AF65-F5344CB8AC3E}">
        <p14:creationId xmlns:p14="http://schemas.microsoft.com/office/powerpoint/2010/main" val="88978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61A07-2032-FE40-8FA2-3C430712ED9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a:ext uri="{FF2B5EF4-FFF2-40B4-BE49-F238E27FC236}">
                <a16:creationId xmlns:a16="http://schemas.microsoft.com/office/drawing/2014/main" id="{056DA499-4402-EE4F-90F4-CA6FC452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B09B072-2A2B-4642-8450-A16202F43A6C}"/>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0906AE1F-11C3-F840-89BA-0289B209791D}"/>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D1FDDFCB-FD29-454E-A6A7-07A198D984AA}"/>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69082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EE324-7F15-0349-B61C-867AB01BAEC7}"/>
              </a:ext>
            </a:extLst>
          </p:cNvPr>
          <p:cNvSpPr>
            <a:spLocks noGrp="1"/>
          </p:cNvSpPr>
          <p:nvPr>
            <p:ph type="title"/>
          </p:nvPr>
        </p:nvSpPr>
        <p:spPr/>
        <p:txBody>
          <a:bodyPr/>
          <a:lstStyle/>
          <a:p>
            <a:r>
              <a:rPr lang="da-DK"/>
              <a:t>Klik for at redigere i master</a:t>
            </a:r>
          </a:p>
        </p:txBody>
      </p:sp>
      <p:sp>
        <p:nvSpPr>
          <p:cNvPr id="3" name="Pladsholder til lodret titel 2">
            <a:extLst>
              <a:ext uri="{FF2B5EF4-FFF2-40B4-BE49-F238E27FC236}">
                <a16:creationId xmlns:a16="http://schemas.microsoft.com/office/drawing/2014/main" id="{FE96A92D-29B5-1A49-9F06-9EA00A30CABA}"/>
              </a:ext>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76159A-9810-6C48-964B-9717F892173F}"/>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F3DCE95F-6BA6-4C40-A3C5-810852E1D7C1}"/>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0B71AE7-FC4C-9646-ACBC-76B596CB029B}"/>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72800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7F68EA4-75CC-CA42-B156-76600EB92F30}"/>
              </a:ext>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a:ext uri="{FF2B5EF4-FFF2-40B4-BE49-F238E27FC236}">
                <a16:creationId xmlns:a16="http://schemas.microsoft.com/office/drawing/2014/main" id="{753B3961-BC6C-4446-84B0-7D0F3005EABA}"/>
              </a:ext>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A1DAFFE-785A-D144-810A-2F0737D369F9}"/>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82BD4CEE-4301-A243-A76C-321BC950F21F}"/>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2067E352-02F0-C34D-8ED5-811C7D47899F}"/>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90023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2EB9D-9C76-E647-BD89-91E6F5D39B75}"/>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BD3AE9CC-5721-4B42-AF0D-54DC24682F60}"/>
              </a:ext>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9C8468-88A2-0440-986B-7F430D2ED707}"/>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62DDEC3E-44A6-2D4D-93A7-743DABE4221A}"/>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46210019-22C0-E048-AC5A-F8EFEAC3DF8D}"/>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8374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6DC3B-F383-F94A-A1E8-DCD19F1AA5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a:ext uri="{FF2B5EF4-FFF2-40B4-BE49-F238E27FC236}">
                <a16:creationId xmlns:a16="http://schemas.microsoft.com/office/drawing/2014/main" id="{11955E56-D54A-A041-BD89-06860BB21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a:ext uri="{FF2B5EF4-FFF2-40B4-BE49-F238E27FC236}">
                <a16:creationId xmlns:a16="http://schemas.microsoft.com/office/drawing/2014/main" id="{33C69011-8DC7-734D-89E8-2815E937A70D}"/>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260F9651-29C2-D74B-B337-2896614C2F37}"/>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F1C1BF2-0532-F34A-B61D-05FCE2B3C2C4}"/>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5463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7E647-0E26-A24B-94DC-8B586E79A6B7}"/>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05052ED5-E663-3E4C-9509-94B4847A8609}"/>
              </a:ext>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2F54CFF3-3795-DD44-84CE-49E52F600EBA}"/>
              </a:ext>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B06C105-51FE-824A-8FC0-B30DE92DA56A}"/>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E6407FDA-0D28-F741-A3CD-7B761184122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4B713914-BB43-3A4A-9498-AF4F00DC48C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145612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6AB1B-7F0A-A940-9BB5-1EB9B5EA1BED}"/>
              </a:ext>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a:ext uri="{FF2B5EF4-FFF2-40B4-BE49-F238E27FC236}">
                <a16:creationId xmlns:a16="http://schemas.microsoft.com/office/drawing/2014/main" id="{152DA063-FA59-174A-850B-C35A8C4D4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a:ext uri="{FF2B5EF4-FFF2-40B4-BE49-F238E27FC236}">
                <a16:creationId xmlns:a16="http://schemas.microsoft.com/office/drawing/2014/main" id="{6B5A9703-60CA-CF42-A1D7-768DBCCFD436}"/>
              </a:ext>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C61DB4F-F9B1-134F-B5D1-F1A036087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a:ext uri="{FF2B5EF4-FFF2-40B4-BE49-F238E27FC236}">
                <a16:creationId xmlns:a16="http://schemas.microsoft.com/office/drawing/2014/main" id="{9310A054-CB9F-0A43-9265-011764AD8C0E}"/>
              </a:ext>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762054F-655D-1C41-98BF-A2E9A9A34535}"/>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8" name="Pladsholder til sidefod 7">
            <a:extLst>
              <a:ext uri="{FF2B5EF4-FFF2-40B4-BE49-F238E27FC236}">
                <a16:creationId xmlns:a16="http://schemas.microsoft.com/office/drawing/2014/main" id="{398229B2-CEEE-654F-BD8A-393059F218D4}"/>
              </a:ext>
            </a:extLst>
          </p:cNvPr>
          <p:cNvSpPr>
            <a:spLocks noGrp="1"/>
          </p:cNvSpPr>
          <p:nvPr>
            <p:ph type="ftr" sz="quarter" idx="11"/>
          </p:nvPr>
        </p:nvSpPr>
        <p:spPr/>
        <p:txBody>
          <a:bodyPr/>
          <a:lstStyle/>
          <a:p>
            <a:endParaRPr lang="da-DK" dirty="0"/>
          </a:p>
        </p:txBody>
      </p:sp>
      <p:sp>
        <p:nvSpPr>
          <p:cNvPr id="9" name="Pladsholder til slidenummer 8">
            <a:extLst>
              <a:ext uri="{FF2B5EF4-FFF2-40B4-BE49-F238E27FC236}">
                <a16:creationId xmlns:a16="http://schemas.microsoft.com/office/drawing/2014/main" id="{A74C1CF8-882B-F741-A1FA-AFA5A324286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402825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78BB6-36F6-A642-8C51-8F139F948432}"/>
              </a:ext>
            </a:extLst>
          </p:cNvPr>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a16="http://schemas.microsoft.com/office/drawing/2014/main" id="{FDC60608-D4AD-CC4B-83F5-BA1C65A54E7D}"/>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4" name="Pladsholder til sidefod 3">
            <a:extLst>
              <a:ext uri="{FF2B5EF4-FFF2-40B4-BE49-F238E27FC236}">
                <a16:creationId xmlns:a16="http://schemas.microsoft.com/office/drawing/2014/main" id="{0EE2595F-B4D5-B346-9620-D56636572431}"/>
              </a:ext>
            </a:extLst>
          </p:cNvPr>
          <p:cNvSpPr>
            <a:spLocks noGrp="1"/>
          </p:cNvSpPr>
          <p:nvPr>
            <p:ph type="ftr" sz="quarter" idx="11"/>
          </p:nvPr>
        </p:nvSpPr>
        <p:spPr/>
        <p:txBody>
          <a:bodyPr/>
          <a:lstStyle/>
          <a:p>
            <a:endParaRPr lang="da-DK" dirty="0"/>
          </a:p>
        </p:txBody>
      </p:sp>
      <p:sp>
        <p:nvSpPr>
          <p:cNvPr id="5" name="Pladsholder til slidenummer 4">
            <a:extLst>
              <a:ext uri="{FF2B5EF4-FFF2-40B4-BE49-F238E27FC236}">
                <a16:creationId xmlns:a16="http://schemas.microsoft.com/office/drawing/2014/main" id="{23D15C9A-3536-6146-B337-190AFCA4BC0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5034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8EBAE1D-B81D-A040-8351-5F172978CAD0}"/>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3" name="Pladsholder til sidefod 2">
            <a:extLst>
              <a:ext uri="{FF2B5EF4-FFF2-40B4-BE49-F238E27FC236}">
                <a16:creationId xmlns:a16="http://schemas.microsoft.com/office/drawing/2014/main" id="{E6D38B9F-9117-8B46-9AE3-AEF038701729}"/>
              </a:ext>
            </a:extLst>
          </p:cNvPr>
          <p:cNvSpPr>
            <a:spLocks noGrp="1"/>
          </p:cNvSpPr>
          <p:nvPr>
            <p:ph type="ftr" sz="quarter" idx="11"/>
          </p:nvPr>
        </p:nvSpPr>
        <p:spPr/>
        <p:txBody>
          <a:bodyPr/>
          <a:lstStyle/>
          <a:p>
            <a:endParaRPr lang="da-DK" dirty="0"/>
          </a:p>
        </p:txBody>
      </p:sp>
      <p:sp>
        <p:nvSpPr>
          <p:cNvPr id="4" name="Pladsholder til slidenummer 3">
            <a:extLst>
              <a:ext uri="{FF2B5EF4-FFF2-40B4-BE49-F238E27FC236}">
                <a16:creationId xmlns:a16="http://schemas.microsoft.com/office/drawing/2014/main" id="{548190A2-9474-804B-96C1-407724144853}"/>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5742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1F0206-0E1B-FE47-B474-F22CB579B5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a:ext uri="{FF2B5EF4-FFF2-40B4-BE49-F238E27FC236}">
                <a16:creationId xmlns:a16="http://schemas.microsoft.com/office/drawing/2014/main" id="{122F3D2E-0676-4B4C-9D11-3A38DD81B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60F9BF1-6E62-B74A-95BE-506CD1D2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A9ADB5AF-3178-E247-80C8-E6B5C8EADDF3}"/>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3864AC9A-6590-8949-97AF-D8A5C08B6AE6}"/>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F26F8D80-E383-3E48-A8DD-1A111CC45309}"/>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635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92DA66-B3F0-4C43-B4F8-59CBC8FEFD7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a:ext uri="{FF2B5EF4-FFF2-40B4-BE49-F238E27FC236}">
                <a16:creationId xmlns:a16="http://schemas.microsoft.com/office/drawing/2014/main" id="{86C5F6C2-C11C-3E4B-B7FC-EC7CBB966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C6BE6FC-BACF-0843-8859-A3E434C7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B062545E-DC36-7948-9DE3-CDAFE6FFBA9B}"/>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DD8B1425-4DAF-CB4F-B358-4ABCE77AD58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BD827C3B-EA38-7647-84AE-52F467C452C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84187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BF2EBA6-377F-3842-A7C6-2A8A96B53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a:extLst>
              <a:ext uri="{FF2B5EF4-FFF2-40B4-BE49-F238E27FC236}">
                <a16:creationId xmlns:a16="http://schemas.microsoft.com/office/drawing/2014/main" id="{8CC36B95-2D85-F54B-BAE6-4E1180F45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416D9EF-3DC1-3B42-B348-6FBA1CFA0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3BD88D57-0182-004B-A842-8EAD77879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a:extLst>
              <a:ext uri="{FF2B5EF4-FFF2-40B4-BE49-F238E27FC236}">
                <a16:creationId xmlns:a16="http://schemas.microsoft.com/office/drawing/2014/main" id="{9F03046B-ED48-554D-805F-6D6E2B8DF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D28D5-B543-49FD-A7CB-09D48A953E46}" type="slidenum">
              <a:rPr lang="da-DK" smtClean="0"/>
              <a:t>‹nr.›</a:t>
            </a:fld>
            <a:endParaRPr lang="da-DK" dirty="0"/>
          </a:p>
        </p:txBody>
      </p:sp>
    </p:spTree>
    <p:extLst>
      <p:ext uri="{BB962C8B-B14F-4D97-AF65-F5344CB8AC3E}">
        <p14:creationId xmlns:p14="http://schemas.microsoft.com/office/powerpoint/2010/main" val="1093141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AA2AE-10C5-2244-B60E-F7826D49BA12}"/>
              </a:ext>
            </a:extLst>
          </p:cNvPr>
          <p:cNvSpPr>
            <a:spLocks noGrp="1"/>
          </p:cNvSpPr>
          <p:nvPr>
            <p:ph type="ctrTitle"/>
          </p:nvPr>
        </p:nvSpPr>
        <p:spPr/>
        <p:txBody>
          <a:bodyPr>
            <a:normAutofit/>
          </a:bodyPr>
          <a:lstStyle/>
          <a:p>
            <a:r>
              <a:rPr lang="en-US" sz="4000" b="1" dirty="0"/>
              <a:t>Developing teacher education focusing on language learning of young children (6-12 year old) within a plurilingual framework</a:t>
            </a:r>
            <a:r>
              <a:rPr lang="en-US" sz="4000" dirty="0"/>
              <a:t> </a:t>
            </a:r>
            <a:endParaRPr lang="da-DK" sz="4000" dirty="0"/>
          </a:p>
        </p:txBody>
      </p:sp>
      <p:sp>
        <p:nvSpPr>
          <p:cNvPr id="3" name="Undertitel 2">
            <a:extLst>
              <a:ext uri="{FF2B5EF4-FFF2-40B4-BE49-F238E27FC236}">
                <a16:creationId xmlns:a16="http://schemas.microsoft.com/office/drawing/2014/main" id="{07DC2469-747E-B340-9441-32667E66EDD2}"/>
              </a:ext>
            </a:extLst>
          </p:cNvPr>
          <p:cNvSpPr>
            <a:spLocks noGrp="1"/>
          </p:cNvSpPr>
          <p:nvPr>
            <p:ph type="subTitle" idx="1"/>
          </p:nvPr>
        </p:nvSpPr>
        <p:spPr>
          <a:xfrm>
            <a:off x="1524000" y="3879132"/>
            <a:ext cx="9144000" cy="1655762"/>
          </a:xfrm>
        </p:spPr>
        <p:txBody>
          <a:bodyPr>
            <a:normAutofit/>
          </a:bodyPr>
          <a:lstStyle/>
          <a:p>
            <a:r>
              <a:rPr lang="da-DK" dirty="0"/>
              <a:t>Tatjana </a:t>
            </a:r>
            <a:r>
              <a:rPr lang="da-DK" dirty="0" err="1"/>
              <a:t>Bulajeva</a:t>
            </a:r>
            <a:r>
              <a:rPr lang="da-DK" dirty="0"/>
              <a:t>, Janet </a:t>
            </a:r>
            <a:r>
              <a:rPr lang="da-DK" dirty="0" err="1"/>
              <a:t>Enever</a:t>
            </a:r>
            <a:r>
              <a:rPr lang="da-DK" dirty="0"/>
              <a:t>, Eva Lindgren, Anna-Vera </a:t>
            </a:r>
            <a:r>
              <a:rPr lang="da-DK" dirty="0" err="1"/>
              <a:t>Meidell</a:t>
            </a:r>
            <a:r>
              <a:rPr lang="da-DK" dirty="0"/>
              <a:t> Sigsgaard, </a:t>
            </a:r>
            <a:r>
              <a:rPr lang="da-DK" dirty="0" err="1"/>
              <a:t>Karyn</a:t>
            </a:r>
            <a:r>
              <a:rPr lang="da-DK" dirty="0"/>
              <a:t> </a:t>
            </a:r>
            <a:r>
              <a:rPr lang="da-DK" dirty="0" err="1"/>
              <a:t>Sandström</a:t>
            </a:r>
            <a:r>
              <a:rPr lang="da-DK" dirty="0"/>
              <a:t>, Karoline Søgaard, Hanne Thomsen</a:t>
            </a:r>
          </a:p>
          <a:p>
            <a:endParaRPr lang="da-DK" dirty="0"/>
          </a:p>
        </p:txBody>
      </p:sp>
      <p:pic>
        <p:nvPicPr>
          <p:cNvPr id="5" name="Billede 4">
            <a:extLst>
              <a:ext uri="{FF2B5EF4-FFF2-40B4-BE49-F238E27FC236}">
                <a16:creationId xmlns:a16="http://schemas.microsoft.com/office/drawing/2014/main" id="{523755D3-780B-1140-80FC-4E82A703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870" y="6059630"/>
            <a:ext cx="2794000" cy="723900"/>
          </a:xfrm>
          <a:prstGeom prst="rect">
            <a:avLst/>
          </a:prstGeom>
        </p:spPr>
      </p:pic>
    </p:spTree>
    <p:extLst>
      <p:ext uri="{BB962C8B-B14F-4D97-AF65-F5344CB8AC3E}">
        <p14:creationId xmlns:p14="http://schemas.microsoft.com/office/powerpoint/2010/main" val="267822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512373"/>
            <a:ext cx="10635916" cy="1200329"/>
          </a:xfrm>
          <a:prstGeom prst="rect">
            <a:avLst/>
          </a:prstGeom>
          <a:noFill/>
        </p:spPr>
        <p:txBody>
          <a:bodyPr wrap="square" rtlCol="0">
            <a:spAutoFit/>
          </a:bodyPr>
          <a:lstStyle/>
          <a:p>
            <a:endParaRPr lang="en-US" sz="2400" dirty="0"/>
          </a:p>
          <a:p>
            <a:endParaRPr lang="da-DK" sz="2400" dirty="0"/>
          </a:p>
          <a:p>
            <a:r>
              <a:rPr lang="da-DK" sz="2400" b="1" dirty="0">
                <a:latin typeface="Avenir Roman" panose="02000503020000020003" pitchFamily="2" charset="0"/>
              </a:rPr>
              <a:t>Background</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6524863"/>
          </a:xfrm>
          <a:prstGeom prst="rect">
            <a:avLst/>
          </a:prstGeom>
          <a:noFill/>
        </p:spPr>
        <p:txBody>
          <a:bodyPr wrap="square" rtlCol="0">
            <a:spAutoFit/>
          </a:bodyPr>
          <a:lstStyle/>
          <a:p>
            <a:pPr marL="342900" indent="-342900">
              <a:buFont typeface="Arial" panose="020B0604020202020204" pitchFamily="34" charset="0"/>
              <a:buChar char="•"/>
            </a:pPr>
            <a:r>
              <a:rPr lang="da-DK" sz="2000" dirty="0">
                <a:solidFill>
                  <a:schemeClr val="tx2">
                    <a:lumMod val="50000"/>
                  </a:schemeClr>
                </a:solidFill>
              </a:rPr>
              <a:t>General </a:t>
            </a:r>
            <a:r>
              <a:rPr lang="en-GB" sz="2000" dirty="0">
                <a:solidFill>
                  <a:schemeClr val="tx2">
                    <a:lumMod val="50000"/>
                  </a:schemeClr>
                </a:solidFill>
              </a:rPr>
              <a:t>discussion</a:t>
            </a:r>
            <a:r>
              <a:rPr lang="da-DK" sz="2000" dirty="0">
                <a:solidFill>
                  <a:schemeClr val="tx2">
                    <a:lumMod val="50000"/>
                  </a:schemeClr>
                </a:solidFill>
              </a:rPr>
              <a:t> </a:t>
            </a:r>
            <a:r>
              <a:rPr lang="en-GB" sz="2000" dirty="0">
                <a:solidFill>
                  <a:schemeClr val="tx2">
                    <a:lumMod val="50000"/>
                  </a:schemeClr>
                </a:solidFill>
              </a:rPr>
              <a:t>questions</a:t>
            </a:r>
            <a:r>
              <a:rPr lang="da-DK" sz="2000" dirty="0">
                <a:solidFill>
                  <a:schemeClr val="tx2">
                    <a:lumMod val="50000"/>
                  </a:schemeClr>
                </a:solidFill>
              </a:rPr>
              <a:t>  </a:t>
            </a:r>
            <a:r>
              <a:rPr lang="en-GB" sz="2000" dirty="0">
                <a:solidFill>
                  <a:schemeClr val="tx2">
                    <a:lumMod val="50000"/>
                  </a:schemeClr>
                </a:solidFill>
              </a:rPr>
              <a:t>were developed </a:t>
            </a:r>
            <a:r>
              <a:rPr lang="da-DK" sz="2000" dirty="0">
                <a:solidFill>
                  <a:schemeClr val="tx2">
                    <a:lumMod val="50000"/>
                  </a:schemeClr>
                </a:solidFill>
              </a:rPr>
              <a:t>in the Nordplus </a:t>
            </a:r>
            <a:r>
              <a:rPr lang="da-DK" sz="2000" dirty="0" err="1">
                <a:solidFill>
                  <a:schemeClr val="tx2">
                    <a:lumMod val="50000"/>
                  </a:schemeClr>
                </a:solidFill>
              </a:rPr>
              <a:t>Horizontal</a:t>
            </a:r>
            <a:r>
              <a:rPr lang="da-DK" sz="2000" dirty="0">
                <a:solidFill>
                  <a:schemeClr val="tx2">
                    <a:lumMod val="50000"/>
                  </a:schemeClr>
                </a:solidFill>
              </a:rPr>
              <a:t> workshop in Copenhagen </a:t>
            </a:r>
            <a:r>
              <a:rPr lang="en-GB" sz="2000" dirty="0">
                <a:solidFill>
                  <a:schemeClr val="tx2">
                    <a:lumMod val="50000"/>
                  </a:schemeClr>
                </a:solidFill>
              </a:rPr>
              <a:t>February </a:t>
            </a:r>
            <a:r>
              <a:rPr lang="da-DK" sz="2000" dirty="0">
                <a:solidFill>
                  <a:schemeClr val="tx2">
                    <a:lumMod val="50000"/>
                  </a:schemeClr>
                </a:solidFill>
              </a:rPr>
              <a:t>2017.</a:t>
            </a:r>
          </a:p>
          <a:p>
            <a:pPr marL="342900" indent="-342900">
              <a:buFont typeface="Arial" panose="020B0604020202020204" pitchFamily="34" charset="0"/>
              <a:buChar char="•"/>
            </a:pPr>
            <a:endParaRPr lang="da-DK" sz="2000" dirty="0">
              <a:solidFill>
                <a:schemeClr val="tx2">
                  <a:lumMod val="50000"/>
                </a:schemeClr>
              </a:solidFill>
            </a:endParaRPr>
          </a:p>
          <a:p>
            <a:pPr marL="342900" indent="-342900">
              <a:buFont typeface="Arial" panose="020B0604020202020204" pitchFamily="34" charset="0"/>
              <a:buChar char="•"/>
            </a:pPr>
            <a:r>
              <a:rPr lang="en-US" sz="2000" dirty="0"/>
              <a:t>Relevant references which can be used to inform the discussion of language learning for young children (6-12 years) within a </a:t>
            </a:r>
            <a:r>
              <a:rPr lang="en-US" sz="2000" dirty="0" err="1"/>
              <a:t>plurilingual</a:t>
            </a:r>
            <a:r>
              <a:rPr lang="en-US" sz="2000" dirty="0"/>
              <a:t> framework with pre-service students are provided.</a:t>
            </a:r>
            <a:endParaRPr lang="da-DK" sz="2000" dirty="0">
              <a:solidFill>
                <a:schemeClr val="tx2">
                  <a:lumMod val="50000"/>
                </a:schemeClr>
              </a:solidFill>
            </a:endParaRPr>
          </a:p>
          <a:p>
            <a:endParaRPr lang="da-DK" sz="2000" dirty="0">
              <a:solidFill>
                <a:schemeClr val="tx2">
                  <a:lumMod val="50000"/>
                </a:schemeClr>
              </a:solidFill>
            </a:endParaRPr>
          </a:p>
          <a:p>
            <a:pPr marL="342900" indent="-342900">
              <a:buFont typeface="Arial" panose="020B0604020202020204" pitchFamily="34" charset="0"/>
              <a:buChar char="•"/>
            </a:pPr>
            <a:r>
              <a:rPr lang="da-DK" sz="2000" dirty="0">
                <a:solidFill>
                  <a:schemeClr val="tx2">
                    <a:lumMod val="50000"/>
                  </a:schemeClr>
                </a:solidFill>
              </a:rPr>
              <a:t>For </a:t>
            </a:r>
            <a:r>
              <a:rPr lang="en-GB" sz="2000" dirty="0">
                <a:solidFill>
                  <a:schemeClr val="tx2">
                    <a:lumMod val="50000"/>
                  </a:schemeClr>
                </a:solidFill>
              </a:rPr>
              <a:t>some of the questions, classroom </a:t>
            </a:r>
            <a:r>
              <a:rPr lang="da-DK" sz="2000" dirty="0">
                <a:solidFill>
                  <a:schemeClr val="tx2">
                    <a:lumMod val="50000"/>
                  </a:schemeClr>
                </a:solidFill>
              </a:rPr>
              <a:t>snapshots </a:t>
            </a:r>
            <a:r>
              <a:rPr lang="en-GB" sz="2000" dirty="0">
                <a:solidFill>
                  <a:schemeClr val="tx2">
                    <a:lumMod val="50000"/>
                  </a:schemeClr>
                </a:solidFill>
              </a:rPr>
              <a:t>were collected during  classroom </a:t>
            </a:r>
            <a:r>
              <a:rPr lang="da-DK" sz="2000" dirty="0">
                <a:solidFill>
                  <a:schemeClr val="tx2">
                    <a:lumMod val="50000"/>
                  </a:schemeClr>
                </a:solidFill>
              </a:rPr>
              <a:t>observations in the </a:t>
            </a:r>
            <a:r>
              <a:rPr lang="en-US" sz="2000" dirty="0"/>
              <a:t>'Learning Foreign Languages at an Early Age‘ </a:t>
            </a:r>
            <a:r>
              <a:rPr lang="en-GB" sz="2000" dirty="0">
                <a:solidFill>
                  <a:schemeClr val="tx2">
                    <a:lumMod val="50000"/>
                  </a:schemeClr>
                </a:solidFill>
              </a:rPr>
              <a:t>project</a:t>
            </a:r>
            <a:r>
              <a:rPr lang="da-DK" sz="2000" dirty="0">
                <a:solidFill>
                  <a:schemeClr val="tx2">
                    <a:lumMod val="50000"/>
                  </a:schemeClr>
                </a:solidFill>
              </a:rPr>
              <a:t>.</a:t>
            </a:r>
          </a:p>
          <a:p>
            <a:endParaRPr lang="da-DK" sz="2000" dirty="0">
              <a:solidFill>
                <a:schemeClr val="tx2">
                  <a:lumMod val="50000"/>
                </a:schemeClr>
              </a:solidFill>
            </a:endParaRPr>
          </a:p>
          <a:p>
            <a:pPr marL="342900" indent="-342900">
              <a:buFont typeface="Arial" panose="020B0604020202020204" pitchFamily="34" charset="0"/>
              <a:buChar char="•"/>
            </a:pPr>
            <a:r>
              <a:rPr lang="en-GB" sz="2000" dirty="0">
                <a:solidFill>
                  <a:schemeClr val="tx2">
                    <a:lumMod val="50000"/>
                  </a:schemeClr>
                </a:solidFill>
              </a:rPr>
              <a:t>Reflection questions to be used </a:t>
            </a:r>
            <a:r>
              <a:rPr lang="da-DK" sz="2000" dirty="0">
                <a:solidFill>
                  <a:schemeClr val="tx2">
                    <a:lumMod val="50000"/>
                  </a:schemeClr>
                </a:solidFill>
              </a:rPr>
              <a:t>with the snapshots in </a:t>
            </a:r>
            <a:r>
              <a:rPr lang="en-GB" sz="2000" dirty="0">
                <a:solidFill>
                  <a:schemeClr val="tx2">
                    <a:lumMod val="50000"/>
                  </a:schemeClr>
                </a:solidFill>
              </a:rPr>
              <a:t>teacher education were also developed</a:t>
            </a:r>
            <a:r>
              <a:rPr lang="da-DK" sz="2000" dirty="0">
                <a:solidFill>
                  <a:schemeClr val="tx2">
                    <a:lumMod val="50000"/>
                  </a:schemeClr>
                </a:solidFill>
              </a:rPr>
              <a:t> for </a:t>
            </a:r>
            <a:r>
              <a:rPr lang="en-GB" sz="2000" dirty="0">
                <a:solidFill>
                  <a:schemeClr val="tx2">
                    <a:lumMod val="50000"/>
                  </a:schemeClr>
                </a:solidFill>
              </a:rPr>
              <a:t>some of these </a:t>
            </a:r>
            <a:r>
              <a:rPr lang="da-DK" sz="2000" dirty="0">
                <a:solidFill>
                  <a:schemeClr val="tx2">
                    <a:lumMod val="50000"/>
                  </a:schemeClr>
                </a:solidFill>
              </a:rPr>
              <a:t>cases.</a:t>
            </a:r>
          </a:p>
          <a:p>
            <a:endParaRPr lang="da-DK" dirty="0">
              <a:solidFill>
                <a:schemeClr val="tx2">
                  <a:lumMod val="50000"/>
                </a:schemeClr>
              </a:solidFill>
            </a:endParaRPr>
          </a:p>
          <a:p>
            <a:endParaRPr lang="da-DK" dirty="0"/>
          </a:p>
          <a:p>
            <a:endParaRPr lang="da-DK" dirty="0"/>
          </a:p>
          <a:p>
            <a:endParaRPr lang="en-GB" dirty="0"/>
          </a:p>
          <a:p>
            <a:endParaRPr lang="da-DK" dirty="0"/>
          </a:p>
          <a:p>
            <a:endParaRPr lang="da-DK" dirty="0"/>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3" name="Billede 2">
            <a:extLst>
              <a:ext uri="{FF2B5EF4-FFF2-40B4-BE49-F238E27FC236}">
                <a16:creationId xmlns:a16="http://schemas.microsoft.com/office/drawing/2014/main" id="{EFADACA2-1444-A143-8563-F6940389C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66421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Definitions by Council of Europe</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2862322"/>
          </a:xfrm>
          <a:prstGeom prst="rect">
            <a:avLst/>
          </a:prstGeom>
          <a:noFill/>
        </p:spPr>
        <p:txBody>
          <a:bodyPr wrap="square" rtlCol="0">
            <a:spAutoFit/>
          </a:bodyPr>
          <a:lstStyle/>
          <a:p>
            <a:endParaRPr lang="en-GB" b="1" dirty="0"/>
          </a:p>
          <a:p>
            <a:endParaRPr lang="en-GB" b="1" dirty="0"/>
          </a:p>
          <a:p>
            <a:r>
              <a:rPr lang="en-GB" b="1" dirty="0" err="1"/>
              <a:t>Plurilingualism</a:t>
            </a:r>
            <a:r>
              <a:rPr lang="en-GB" b="1" dirty="0"/>
              <a:t> </a:t>
            </a:r>
            <a:r>
              <a:rPr lang="en-GB" dirty="0"/>
              <a:t>refers to the repertoire of varieties of language which many individuals use and is therefore the opposite of </a:t>
            </a:r>
            <a:r>
              <a:rPr lang="en-GB" dirty="0" err="1"/>
              <a:t>monolingualism</a:t>
            </a:r>
            <a:r>
              <a:rPr lang="en-GB" dirty="0"/>
              <a:t>; it includes the language variety referred to as ‘mother tongue’ or ‘first language’ and any number of other languages or varieties. Thus, in some multilingual areas some individuals are monolingual and some are </a:t>
            </a:r>
            <a:r>
              <a:rPr lang="en-GB" dirty="0" err="1"/>
              <a:t>plurilingual</a:t>
            </a:r>
            <a:r>
              <a:rPr lang="en-GB" dirty="0"/>
              <a:t> (</a:t>
            </a:r>
            <a:r>
              <a:rPr lang="en-US" dirty="0"/>
              <a:t>Council of Europe, 2014 </a:t>
            </a:r>
            <a:r>
              <a:rPr lang="en-US" dirty="0" err="1"/>
              <a:t>n.d.</a:t>
            </a:r>
            <a:r>
              <a:rPr lang="en-US" dirty="0"/>
              <a:t>)</a:t>
            </a:r>
            <a:r>
              <a:rPr lang="en-GB" dirty="0"/>
              <a:t>. </a:t>
            </a:r>
            <a:endParaRPr lang="da-DK" dirty="0"/>
          </a:p>
          <a:p>
            <a:r>
              <a:rPr lang="en-GB" dirty="0"/>
              <a:t> </a:t>
            </a:r>
            <a:endParaRPr lang="da-DK" dirty="0"/>
          </a:p>
          <a:p>
            <a:r>
              <a:rPr lang="en-US" b="1" dirty="0"/>
              <a:t>Multilingualism</a:t>
            </a:r>
            <a:r>
              <a:rPr lang="en-US" dirty="0"/>
              <a:t> refers to the presence in a geographical area, large or small, of more than one ‘variety of language’ i.e. the mode of speaking of a social group whether it is formally recognized as a language or not; in such an area individuals may be monolingual, speaking only their own variety </a:t>
            </a:r>
            <a:r>
              <a:rPr lang="en-GB" dirty="0"/>
              <a:t>(</a:t>
            </a:r>
            <a:r>
              <a:rPr lang="en-US" dirty="0"/>
              <a:t>Council of Europe, 2014 </a:t>
            </a:r>
            <a:r>
              <a:rPr lang="en-US" dirty="0" err="1"/>
              <a:t>n.d.</a:t>
            </a:r>
            <a:r>
              <a:rPr lang="en-US" dirty="0"/>
              <a:t>)</a:t>
            </a:r>
            <a:r>
              <a:rPr lang="en-GB" dirty="0"/>
              <a:t>.</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4A19372E-1B85-8646-8DA6-BCF5D8A18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55398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da-DK" sz="2400" b="1" dirty="0">
                <a:latin typeface="Avenir Roman" panose="02000503020000020003" pitchFamily="2" charset="0"/>
              </a:rPr>
              <a:t>The general </a:t>
            </a:r>
            <a:r>
              <a:rPr lang="en-GB" sz="2400" b="1" dirty="0">
                <a:latin typeface="Avenir Roman" panose="02000503020000020003" pitchFamily="2" charset="0"/>
              </a:rPr>
              <a:t>discussion questions</a:t>
            </a:r>
          </a:p>
        </p:txBody>
      </p:sp>
      <p:sp>
        <p:nvSpPr>
          <p:cNvPr id="5" name="Tekstfelt 4">
            <a:extLst>
              <a:ext uri="{FF2B5EF4-FFF2-40B4-BE49-F238E27FC236}">
                <a16:creationId xmlns:a16="http://schemas.microsoft.com/office/drawing/2014/main" id="{6D6BA6BC-5043-9B45-A94D-08322FD0C020}"/>
              </a:ext>
            </a:extLst>
          </p:cNvPr>
          <p:cNvSpPr txBox="1"/>
          <p:nvPr/>
        </p:nvSpPr>
        <p:spPr>
          <a:xfrm>
            <a:off x="1004047" y="2088777"/>
            <a:ext cx="9514990" cy="3416320"/>
          </a:xfrm>
          <a:prstGeom prst="rect">
            <a:avLst/>
          </a:prstGeom>
          <a:noFill/>
        </p:spPr>
        <p:txBody>
          <a:bodyPr wrap="square" rtlCol="0">
            <a:spAutoFit/>
          </a:bodyPr>
          <a:lstStyle/>
          <a:p>
            <a:pPr marL="342900" lvl="0" indent="-342900">
              <a:buFont typeface="+mj-lt"/>
              <a:buAutoNum type="arabicPeriod"/>
            </a:pPr>
            <a:r>
              <a:rPr lang="en-US" dirty="0"/>
              <a:t>How can all students’ linguistic resources support what children learn in the first year of English classes? Can children who already have multiple languages handle foreign language classes?</a:t>
            </a:r>
          </a:p>
          <a:p>
            <a:pPr marL="342900" lvl="0" indent="-342900">
              <a:buFont typeface="+mj-lt"/>
              <a:buAutoNum type="arabicPeriod"/>
            </a:pPr>
            <a:endParaRPr lang="en-US" dirty="0"/>
          </a:p>
          <a:p>
            <a:pPr marL="342900" indent="-342900">
              <a:buFont typeface="+mj-lt"/>
              <a:buAutoNum type="arabicPeriod"/>
            </a:pPr>
            <a:r>
              <a:rPr lang="en-US" dirty="0"/>
              <a:t>What should be the balance of L1 and L2 use in the classroom? For teachers? For students? </a:t>
            </a:r>
          </a:p>
          <a:p>
            <a:pPr marL="342900" indent="-342900">
              <a:buFont typeface="+mj-lt"/>
              <a:buAutoNum type="arabicPeriod"/>
            </a:pPr>
            <a:endParaRPr lang="en-US" dirty="0"/>
          </a:p>
          <a:p>
            <a:pPr marL="342900" indent="-342900">
              <a:buFont typeface="+mj-lt"/>
              <a:buAutoNum type="arabicPeriod"/>
            </a:pPr>
            <a:r>
              <a:rPr lang="en-US" dirty="0"/>
              <a:t>How much oral participation should teachers encourage/require? In which languages? </a:t>
            </a:r>
          </a:p>
          <a:p>
            <a:pPr marL="342900" indent="-342900">
              <a:buFont typeface="+mj-lt"/>
              <a:buAutoNum type="arabicPeriod"/>
            </a:pPr>
            <a:endParaRPr lang="en-US" dirty="0"/>
          </a:p>
          <a:p>
            <a:pPr marL="342900" indent="-342900">
              <a:buFont typeface="+mj-lt"/>
              <a:buAutoNum type="arabicPeriod"/>
            </a:pPr>
            <a:r>
              <a:rPr lang="en-US" dirty="0"/>
              <a:t>How should written foreign language be included in language classes? How does this differ for 6-7 year olds, vs 11-12 year olds? </a:t>
            </a:r>
            <a:r>
              <a:rPr lang="da-DK" dirty="0" err="1"/>
              <a:t>Why</a:t>
            </a:r>
            <a:r>
              <a:rPr lang="da-DK" dirty="0"/>
              <a:t>?</a:t>
            </a:r>
          </a:p>
          <a:p>
            <a:endParaRPr lang="da-DK" dirty="0"/>
          </a:p>
          <a:p>
            <a:endParaRPr lang="da-DK" dirty="0"/>
          </a:p>
          <a:p>
            <a:pPr lvl="0"/>
            <a:endParaRPr lang="da-DK" dirty="0"/>
          </a:p>
        </p:txBody>
      </p:sp>
      <p:pic>
        <p:nvPicPr>
          <p:cNvPr id="6" name="Billede 5">
            <a:extLst>
              <a:ext uri="{FF2B5EF4-FFF2-40B4-BE49-F238E27FC236}">
                <a16:creationId xmlns:a16="http://schemas.microsoft.com/office/drawing/2014/main" id="{81602CA8-848C-8749-A3E4-B9056A919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146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49166" y="1171123"/>
            <a:ext cx="10454734" cy="1938992"/>
          </a:xfrm>
          <a:prstGeom prst="rect">
            <a:avLst/>
          </a:prstGeom>
          <a:noFill/>
        </p:spPr>
        <p:txBody>
          <a:bodyPr wrap="square" rtlCol="0">
            <a:spAutoFit/>
          </a:bodyPr>
          <a:lstStyle/>
          <a:p>
            <a:r>
              <a:rPr lang="en-GB" sz="2400" b="1" dirty="0">
                <a:latin typeface="Avenir Roman" panose="02000503020000020003" pitchFamily="2" charset="0"/>
              </a:rPr>
              <a:t>C</a:t>
            </a:r>
            <a:r>
              <a:rPr lang="da-DK" sz="2400" b="1">
                <a:latin typeface="Avenir Roman" panose="02000503020000020003" pitchFamily="2" charset="0"/>
              </a:rPr>
              <a:t>ase </a:t>
            </a:r>
            <a:r>
              <a:rPr lang="en-GB" sz="2400" b="1" dirty="0">
                <a:latin typeface="Avenir Roman" panose="02000503020000020003" pitchFamily="2" charset="0"/>
              </a:rPr>
              <a:t>example</a:t>
            </a:r>
            <a:r>
              <a:rPr lang="da-DK" sz="2400" b="1" dirty="0">
                <a:latin typeface="Avenir Roman" panose="02000503020000020003" pitchFamily="2" charset="0"/>
              </a:rPr>
              <a:t>: ‘</a:t>
            </a:r>
            <a:r>
              <a:rPr lang="en-US" sz="2400" dirty="0"/>
              <a:t>How can all students’ linguistic resources support what children learn in the first year of English classes? Can children who already have multiple languages handle foreign language classes?’</a:t>
            </a:r>
          </a:p>
          <a:p>
            <a:r>
              <a:rPr lang="da-DK" sz="2400" b="1" dirty="0">
                <a:latin typeface="Avenir Roman" panose="02000503020000020003" pitchFamily="2" charset="0"/>
              </a:rPr>
              <a:t> </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49166" y="2502568"/>
            <a:ext cx="10570143" cy="4619854"/>
          </a:xfrm>
          <a:prstGeom prst="rect">
            <a:avLst/>
          </a:prstGeom>
          <a:noFill/>
        </p:spPr>
        <p:txBody>
          <a:bodyPr wrap="square" rtlCol="0">
            <a:spAutoFit/>
          </a:bodyPr>
          <a:lstStyle/>
          <a:p>
            <a:pPr>
              <a:lnSpc>
                <a:spcPct val="150000"/>
              </a:lnSpc>
            </a:pPr>
            <a:r>
              <a:rPr lang="en-US" i="1" dirty="0"/>
              <a:t>The teacher shows the students front covers of  the storybook ‘The Gruffalo’  in different languages on the whiteboard. A learner recognizes the Spanish version, he points out the Spanish cover page, and pronounces the name of the Gruffalo in Spanish. Another learner </a:t>
            </a:r>
            <a:r>
              <a:rPr lang="en-GB" i="1" dirty="0"/>
              <a:t>recognizes</a:t>
            </a:r>
            <a:r>
              <a:rPr lang="en-US" i="1" dirty="0"/>
              <a:t> the title in Urdu. ‘Look at the Russian version with different kinds of letters’, says the teacher. Then a learner recognizes the Turkish version and says, ‘My parents say it, but not that much’. The class comments on the Welsh cover page, which also looks different, and they show great interest in it. Is there a Japanese front page? ‘My dad knows Italian’, a learner says, ‘I have a friend, who comes from France’, says another. The learners are very involved in the conversation and keen on participating. After the activity finishes a student asks the teacher: ‘Is it really in all languages?’ ‘Many’, the teacher answers’, ‘Also in Arabic?’, ‘Yes, also in Arabic’, ‘Also in Somali?’ he mutters. The teacher doesn’t hear him.</a:t>
            </a:r>
            <a:endParaRPr lang="da-DK" dirty="0"/>
          </a:p>
          <a:p>
            <a:pPr>
              <a:lnSpc>
                <a:spcPct val="150000"/>
              </a:lnSpc>
            </a:pP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F0446A00-2A29-3446-AE63-FE91F5436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0290" y="14937"/>
            <a:ext cx="2794000" cy="723900"/>
          </a:xfrm>
          <a:prstGeom prst="rect">
            <a:avLst/>
          </a:prstGeom>
        </p:spPr>
      </p:pic>
    </p:spTree>
    <p:extLst>
      <p:ext uri="{BB962C8B-B14F-4D97-AF65-F5344CB8AC3E}">
        <p14:creationId xmlns:p14="http://schemas.microsoft.com/office/powerpoint/2010/main" val="148836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en-GB" sz="2400" b="1" dirty="0">
                <a:latin typeface="Avenir Roman" panose="02000503020000020003" pitchFamily="2" charset="0"/>
              </a:rPr>
              <a:t>Suggested reflection questions</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r>
              <a:rPr lang="da-DK" dirty="0">
                <a:solidFill>
                  <a:schemeClr val="tx2">
                    <a:lumMod val="50000"/>
                  </a:schemeClr>
                </a:solidFill>
              </a:rPr>
              <a:t>How do the students, in general, </a:t>
            </a:r>
            <a:r>
              <a:rPr lang="en-GB" dirty="0">
                <a:solidFill>
                  <a:schemeClr val="tx2">
                    <a:lumMod val="50000"/>
                  </a:schemeClr>
                </a:solidFill>
              </a:rPr>
              <a:t>respond to the different </a:t>
            </a:r>
            <a:r>
              <a:rPr lang="da-DK" dirty="0">
                <a:solidFill>
                  <a:schemeClr val="tx2">
                    <a:lumMod val="50000"/>
                  </a:schemeClr>
                </a:solidFill>
              </a:rPr>
              <a:t>front pages?</a:t>
            </a:r>
          </a:p>
          <a:p>
            <a:endParaRPr lang="da-DK" dirty="0">
              <a:solidFill>
                <a:schemeClr val="tx2">
                  <a:lumMod val="50000"/>
                </a:schemeClr>
              </a:solidFill>
            </a:endParaRPr>
          </a:p>
          <a:p>
            <a:r>
              <a:rPr lang="da-DK" dirty="0">
                <a:solidFill>
                  <a:schemeClr val="tx2">
                    <a:lumMod val="50000"/>
                  </a:schemeClr>
                </a:solidFill>
              </a:rPr>
              <a:t>Do </a:t>
            </a:r>
            <a:r>
              <a:rPr lang="en-GB" dirty="0">
                <a:solidFill>
                  <a:schemeClr val="tx2">
                    <a:lumMod val="50000"/>
                  </a:schemeClr>
                </a:solidFill>
              </a:rPr>
              <a:t>you see signs of increased linguistic awareness </a:t>
            </a:r>
            <a:r>
              <a:rPr lang="da-DK" dirty="0">
                <a:solidFill>
                  <a:schemeClr val="tx2">
                    <a:lumMod val="50000"/>
                  </a:schemeClr>
                </a:solidFill>
              </a:rPr>
              <a:t>for all students?</a:t>
            </a:r>
          </a:p>
          <a:p>
            <a:endParaRPr lang="da-DK" dirty="0">
              <a:solidFill>
                <a:schemeClr val="tx2">
                  <a:lumMod val="50000"/>
                </a:schemeClr>
              </a:solidFill>
            </a:endParaRPr>
          </a:p>
          <a:p>
            <a:r>
              <a:rPr lang="en-GB" dirty="0">
                <a:solidFill>
                  <a:schemeClr val="tx2">
                    <a:lumMod val="50000"/>
                  </a:schemeClr>
                </a:solidFill>
              </a:rPr>
              <a:t>Do you see signs of students drawing on their existing linguistic resources</a:t>
            </a:r>
            <a:r>
              <a:rPr lang="da-DK" dirty="0">
                <a:solidFill>
                  <a:schemeClr val="tx2">
                    <a:lumMod val="50000"/>
                  </a:schemeClr>
                </a:solidFill>
              </a:rPr>
              <a:t>?</a:t>
            </a:r>
          </a:p>
          <a:p>
            <a:endParaRPr lang="da-DK" dirty="0">
              <a:solidFill>
                <a:schemeClr val="tx2">
                  <a:lumMod val="50000"/>
                </a:schemeClr>
              </a:solidFill>
            </a:endParaRPr>
          </a:p>
          <a:p>
            <a:r>
              <a:rPr lang="en-GB" dirty="0">
                <a:solidFill>
                  <a:schemeClr val="tx2">
                    <a:lumMod val="50000"/>
                  </a:schemeClr>
                </a:solidFill>
              </a:rPr>
              <a:t>What are your thoughts on the exchange between the teacher and the student, who has Somali background, at the end</a:t>
            </a:r>
            <a:r>
              <a:rPr lang="da-DK" dirty="0">
                <a:solidFill>
                  <a:schemeClr val="tx2">
                    <a:lumMod val="50000"/>
                  </a:schemeClr>
                </a:solidFill>
              </a:rPr>
              <a:t>?</a:t>
            </a:r>
          </a:p>
          <a:p>
            <a:endParaRPr lang="da-DK" dirty="0">
              <a:solidFill>
                <a:schemeClr val="tx2">
                  <a:lumMod val="50000"/>
                </a:schemeClr>
              </a:solidFill>
            </a:endParaRP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A1AF8AA9-931B-3F4C-9648-74E5E9FF1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150208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1569660"/>
          </a:xfrm>
          <a:prstGeom prst="rect">
            <a:avLst/>
          </a:prstGeom>
          <a:noFill/>
        </p:spPr>
        <p:txBody>
          <a:bodyPr wrap="square" rtlCol="0">
            <a:spAutoFit/>
          </a:bodyPr>
          <a:lstStyle/>
          <a:p>
            <a:r>
              <a:rPr lang="da-DK" sz="2400" b="1" dirty="0">
                <a:latin typeface="Avenir Roman" panose="02000503020000020003" pitchFamily="2" charset="0"/>
              </a:rPr>
              <a:t>Case </a:t>
            </a:r>
            <a:r>
              <a:rPr lang="da-DK" sz="2400" b="1" dirty="0" err="1">
                <a:latin typeface="Avenir Roman" panose="02000503020000020003" pitchFamily="2" charset="0"/>
              </a:rPr>
              <a:t>example</a:t>
            </a:r>
            <a:r>
              <a:rPr lang="da-DK" sz="2400" b="1" dirty="0">
                <a:latin typeface="Avenir Roman" panose="02000503020000020003" pitchFamily="2" charset="0"/>
              </a:rPr>
              <a:t>: </a:t>
            </a:r>
            <a:r>
              <a:rPr lang="en-US" sz="2400" dirty="0"/>
              <a:t>Should teachers be using school language in foreign language classes? When? </a:t>
            </a:r>
            <a:r>
              <a:rPr lang="da-DK" sz="2400" dirty="0" err="1"/>
              <a:t>Why</a:t>
            </a:r>
            <a:r>
              <a:rPr lang="da-DK" sz="2400" dirty="0"/>
              <a:t> / </a:t>
            </a:r>
            <a:r>
              <a:rPr lang="en-GB" sz="2400" dirty="0"/>
              <a:t>Why</a:t>
            </a:r>
            <a:r>
              <a:rPr lang="da-DK" sz="2400" dirty="0"/>
              <a:t> not?</a:t>
            </a:r>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pPr>
              <a:lnSpc>
                <a:spcPct val="150000"/>
              </a:lnSpc>
            </a:pPr>
            <a:r>
              <a:rPr lang="da-DK" i="1" dirty="0" err="1"/>
              <a:t>It’s</a:t>
            </a:r>
            <a:r>
              <a:rPr lang="da-DK" i="1" dirty="0"/>
              <a:t> time for English in a </a:t>
            </a:r>
            <a:r>
              <a:rPr lang="da-DK" i="1" dirty="0" err="1"/>
              <a:t>year</a:t>
            </a:r>
            <a:r>
              <a:rPr lang="da-DK" i="1" dirty="0"/>
              <a:t> 1 </a:t>
            </a:r>
            <a:r>
              <a:rPr lang="da-DK" i="1" dirty="0" err="1"/>
              <a:t>classroom</a:t>
            </a:r>
            <a:r>
              <a:rPr lang="da-DK" i="1" dirty="0"/>
              <a:t>. The </a:t>
            </a:r>
            <a:r>
              <a:rPr lang="da-DK" i="1" dirty="0" err="1"/>
              <a:t>teacher</a:t>
            </a:r>
            <a:r>
              <a:rPr lang="da-DK" i="1" dirty="0"/>
              <a:t>, </a:t>
            </a:r>
            <a:r>
              <a:rPr lang="da-DK" i="1" dirty="0" err="1"/>
              <a:t>who</a:t>
            </a:r>
            <a:r>
              <a:rPr lang="da-DK" i="1" dirty="0"/>
              <a:t> is </a:t>
            </a:r>
            <a:r>
              <a:rPr lang="da-DK" i="1" dirty="0" err="1"/>
              <a:t>also</a:t>
            </a:r>
            <a:r>
              <a:rPr lang="da-DK" i="1" dirty="0"/>
              <a:t> the Danish </a:t>
            </a:r>
            <a:r>
              <a:rPr lang="da-DK" i="1" dirty="0" err="1"/>
              <a:t>teacher</a:t>
            </a:r>
            <a:r>
              <a:rPr lang="da-DK" i="1" dirty="0"/>
              <a:t>, is </a:t>
            </a:r>
            <a:r>
              <a:rPr lang="da-DK" i="1" dirty="0" err="1"/>
              <a:t>preparing</a:t>
            </a:r>
            <a:r>
              <a:rPr lang="da-DK" i="1" dirty="0"/>
              <a:t> the </a:t>
            </a:r>
            <a:r>
              <a:rPr lang="da-DK" i="1" dirty="0" err="1"/>
              <a:t>room</a:t>
            </a:r>
            <a:r>
              <a:rPr lang="da-DK" i="1" dirty="0"/>
              <a:t> </a:t>
            </a:r>
            <a:r>
              <a:rPr lang="da-DK" i="1" dirty="0" err="1"/>
              <a:t>while</a:t>
            </a:r>
            <a:r>
              <a:rPr lang="da-DK" i="1" dirty="0"/>
              <a:t> the students </a:t>
            </a:r>
            <a:r>
              <a:rPr lang="da-DK" i="1" dirty="0" err="1"/>
              <a:t>are</a:t>
            </a:r>
            <a:r>
              <a:rPr lang="da-DK" i="1" dirty="0"/>
              <a:t> </a:t>
            </a:r>
            <a:r>
              <a:rPr lang="da-DK" i="1" dirty="0" err="1"/>
              <a:t>outside</a:t>
            </a:r>
            <a:r>
              <a:rPr lang="da-DK" i="1" dirty="0"/>
              <a:t>. The students </a:t>
            </a:r>
            <a:r>
              <a:rPr lang="en-GB" i="1" dirty="0"/>
              <a:t>are used to calling </a:t>
            </a:r>
            <a:r>
              <a:rPr lang="da-DK" i="1" dirty="0"/>
              <a:t>the </a:t>
            </a:r>
            <a:r>
              <a:rPr lang="da-DK" i="1" dirty="0" err="1"/>
              <a:t>teacher</a:t>
            </a:r>
            <a:r>
              <a:rPr lang="da-DK" i="1" dirty="0"/>
              <a:t> by her </a:t>
            </a:r>
            <a:r>
              <a:rPr lang="da-DK" i="1" dirty="0" err="1"/>
              <a:t>first</a:t>
            </a:r>
            <a:r>
              <a:rPr lang="da-DK" i="1" dirty="0"/>
              <a:t> </a:t>
            </a:r>
            <a:r>
              <a:rPr lang="da-DK" i="1" dirty="0" err="1"/>
              <a:t>name</a:t>
            </a:r>
            <a:r>
              <a:rPr lang="da-DK" i="1" dirty="0"/>
              <a:t>. </a:t>
            </a:r>
            <a:r>
              <a:rPr lang="da-DK" i="1" dirty="0" err="1"/>
              <a:t>She</a:t>
            </a:r>
            <a:r>
              <a:rPr lang="da-DK" i="1" dirty="0"/>
              <a:t> puts on a </a:t>
            </a:r>
            <a:r>
              <a:rPr lang="da-DK" i="1" dirty="0" err="1"/>
              <a:t>bright</a:t>
            </a:r>
            <a:r>
              <a:rPr lang="da-DK" i="1" dirty="0"/>
              <a:t> </a:t>
            </a:r>
            <a:r>
              <a:rPr lang="da-DK" i="1" dirty="0" err="1"/>
              <a:t>yellow</a:t>
            </a:r>
            <a:r>
              <a:rPr lang="da-DK" i="1" dirty="0"/>
              <a:t> vest </a:t>
            </a:r>
            <a:r>
              <a:rPr lang="da-DK" i="1" dirty="0" err="1"/>
              <a:t>used</a:t>
            </a:r>
            <a:r>
              <a:rPr lang="da-DK" i="1" dirty="0"/>
              <a:t> for English class and </a:t>
            </a:r>
            <a:r>
              <a:rPr lang="da-DK" i="1" dirty="0" err="1"/>
              <a:t>goes</a:t>
            </a:r>
            <a:r>
              <a:rPr lang="da-DK" i="1" dirty="0"/>
              <a:t> </a:t>
            </a:r>
            <a:r>
              <a:rPr lang="da-DK" i="1" dirty="0" err="1"/>
              <a:t>outside</a:t>
            </a:r>
            <a:r>
              <a:rPr lang="da-DK" i="1" dirty="0"/>
              <a:t> to bring </a:t>
            </a:r>
            <a:r>
              <a:rPr lang="da-DK" i="1" dirty="0" err="1"/>
              <a:t>them</a:t>
            </a:r>
            <a:r>
              <a:rPr lang="da-DK" i="1" dirty="0"/>
              <a:t> in: ‘Ok </a:t>
            </a:r>
            <a:r>
              <a:rPr lang="da-DK" i="1" dirty="0" err="1"/>
              <a:t>everybody</a:t>
            </a:r>
            <a:r>
              <a:rPr lang="da-DK" i="1" dirty="0"/>
              <a:t>, find </a:t>
            </a:r>
            <a:r>
              <a:rPr lang="da-DK" i="1" dirty="0" err="1"/>
              <a:t>your</a:t>
            </a:r>
            <a:r>
              <a:rPr lang="da-DK" i="1" dirty="0"/>
              <a:t> partner, ‘Ok, </a:t>
            </a:r>
            <a:r>
              <a:rPr lang="da-DK" i="1" dirty="0" err="1"/>
              <a:t>ready</a:t>
            </a:r>
            <a:r>
              <a:rPr lang="da-DK" i="1" dirty="0"/>
              <a:t>, </a:t>
            </a:r>
            <a:r>
              <a:rPr lang="da-DK" i="1" dirty="0" err="1"/>
              <a:t>let’s</a:t>
            </a:r>
            <a:r>
              <a:rPr lang="da-DK" i="1" dirty="0"/>
              <a:t> go </a:t>
            </a:r>
            <a:r>
              <a:rPr lang="da-DK" i="1" dirty="0" err="1"/>
              <a:t>inside</a:t>
            </a:r>
            <a:r>
              <a:rPr lang="da-DK" i="1" dirty="0"/>
              <a:t>. The students </a:t>
            </a:r>
            <a:r>
              <a:rPr lang="da-DK" i="1" dirty="0" err="1"/>
              <a:t>respond</a:t>
            </a:r>
            <a:r>
              <a:rPr lang="da-DK" i="1" dirty="0"/>
              <a:t> in Danish and </a:t>
            </a:r>
            <a:r>
              <a:rPr lang="da-DK" i="1" dirty="0" err="1"/>
              <a:t>she</a:t>
            </a:r>
            <a:r>
              <a:rPr lang="da-DK" i="1" dirty="0"/>
              <a:t> </a:t>
            </a:r>
            <a:r>
              <a:rPr lang="da-DK" i="1" dirty="0" err="1"/>
              <a:t>replies</a:t>
            </a:r>
            <a:r>
              <a:rPr lang="da-DK" i="1" dirty="0"/>
              <a:t> in English: S: ‘My </a:t>
            </a:r>
            <a:r>
              <a:rPr lang="da-DK" i="1" dirty="0" err="1"/>
              <a:t>drawing</a:t>
            </a:r>
            <a:r>
              <a:rPr lang="da-DK" i="1" dirty="0"/>
              <a:t> </a:t>
            </a:r>
            <a:r>
              <a:rPr lang="da-DK" i="1" dirty="0" err="1"/>
              <a:t>isn’t</a:t>
            </a:r>
            <a:r>
              <a:rPr lang="da-DK" i="1" dirty="0"/>
              <a:t> </a:t>
            </a:r>
            <a:r>
              <a:rPr lang="da-DK" i="1" dirty="0" err="1"/>
              <a:t>any</a:t>
            </a:r>
            <a:r>
              <a:rPr lang="da-DK" i="1" dirty="0"/>
              <a:t> </a:t>
            </a:r>
            <a:r>
              <a:rPr lang="da-DK" i="1" dirty="0" err="1"/>
              <a:t>good</a:t>
            </a:r>
            <a:r>
              <a:rPr lang="da-DK" i="1" dirty="0"/>
              <a:t>! (dk)’, T: ‘</a:t>
            </a:r>
            <a:r>
              <a:rPr lang="da-DK" i="1" dirty="0" err="1"/>
              <a:t>That’s</a:t>
            </a:r>
            <a:r>
              <a:rPr lang="da-DK" i="1" dirty="0"/>
              <a:t> ok, </a:t>
            </a:r>
            <a:r>
              <a:rPr lang="da-DK" i="1" dirty="0" err="1"/>
              <a:t>nevermind</a:t>
            </a:r>
            <a:r>
              <a:rPr lang="da-DK" i="1" dirty="0"/>
              <a:t>’ At the end of the </a:t>
            </a:r>
            <a:r>
              <a:rPr lang="da-DK" i="1" dirty="0" err="1"/>
              <a:t>lesson</a:t>
            </a:r>
            <a:r>
              <a:rPr lang="da-DK" i="1" dirty="0"/>
              <a:t> a student </a:t>
            </a:r>
            <a:r>
              <a:rPr lang="da-DK" i="1" dirty="0" err="1"/>
              <a:t>explains</a:t>
            </a:r>
            <a:r>
              <a:rPr lang="da-DK" i="1" dirty="0"/>
              <a:t> to </a:t>
            </a:r>
            <a:r>
              <a:rPr lang="da-DK" i="1" dirty="0" err="1"/>
              <a:t>me</a:t>
            </a:r>
            <a:r>
              <a:rPr lang="da-DK" i="1" dirty="0"/>
              <a:t> </a:t>
            </a:r>
            <a:r>
              <a:rPr lang="da-DK" i="1" dirty="0" err="1"/>
              <a:t>that</a:t>
            </a:r>
            <a:r>
              <a:rPr lang="da-DK" i="1" dirty="0"/>
              <a:t> in English class her </a:t>
            </a:r>
            <a:r>
              <a:rPr lang="da-DK" i="1" dirty="0" err="1"/>
              <a:t>name</a:t>
            </a:r>
            <a:r>
              <a:rPr lang="da-DK" i="1" dirty="0"/>
              <a:t> </a:t>
            </a:r>
            <a:r>
              <a:rPr lang="da-DK" i="1" dirty="0" err="1"/>
              <a:t>isn’t</a:t>
            </a:r>
            <a:r>
              <a:rPr lang="da-DK" i="1" dirty="0"/>
              <a:t> Karen, but ‘Miss K’.</a:t>
            </a: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9D715284-5F6D-D240-AB58-2EFF2DAD0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2702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da-DK" sz="2400" b="1" dirty="0" err="1">
                <a:latin typeface="Avenir Roman" panose="02000503020000020003" pitchFamily="2" charset="0"/>
              </a:rPr>
              <a:t>Suggested</a:t>
            </a:r>
            <a:r>
              <a:rPr lang="da-DK" sz="2400" b="1" dirty="0">
                <a:latin typeface="Avenir Roman" panose="02000503020000020003" pitchFamily="2" charset="0"/>
              </a:rPr>
              <a:t> </a:t>
            </a:r>
            <a:r>
              <a:rPr lang="da-DK" sz="2400" b="1" dirty="0" err="1">
                <a:latin typeface="Avenir Roman" panose="02000503020000020003" pitchFamily="2" charset="0"/>
              </a:rPr>
              <a:t>reflection</a:t>
            </a:r>
            <a:r>
              <a:rPr lang="da-DK" sz="2400" b="1" dirty="0">
                <a:latin typeface="Avenir Roman" panose="02000503020000020003" pitchFamily="2" charset="0"/>
              </a:rPr>
              <a:t> </a:t>
            </a:r>
            <a:r>
              <a:rPr lang="da-DK" sz="2400" b="1" dirty="0" err="1">
                <a:latin typeface="Avenir Roman" panose="02000503020000020003" pitchFamily="2" charset="0"/>
              </a:rPr>
              <a:t>questions</a:t>
            </a:r>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3139321"/>
          </a:xfrm>
          <a:prstGeom prst="rect">
            <a:avLst/>
          </a:prstGeom>
          <a:noFill/>
        </p:spPr>
        <p:txBody>
          <a:bodyPr wrap="square" rtlCol="0">
            <a:spAutoFit/>
          </a:bodyPr>
          <a:lstStyle/>
          <a:p>
            <a:r>
              <a:rPr lang="da-DK" dirty="0" err="1">
                <a:solidFill>
                  <a:schemeClr val="tx2">
                    <a:lumMod val="50000"/>
                  </a:schemeClr>
                </a:solidFill>
              </a:rPr>
              <a:t>What</a:t>
            </a:r>
            <a:r>
              <a:rPr lang="da-DK" dirty="0">
                <a:solidFill>
                  <a:schemeClr val="tx2">
                    <a:lumMod val="50000"/>
                  </a:schemeClr>
                </a:solidFill>
              </a:rPr>
              <a:t> </a:t>
            </a:r>
            <a:r>
              <a:rPr lang="da-DK" dirty="0" err="1">
                <a:solidFill>
                  <a:schemeClr val="tx2">
                    <a:lumMod val="50000"/>
                  </a:schemeClr>
                </a:solidFill>
              </a:rPr>
              <a:t>are</a:t>
            </a:r>
            <a:r>
              <a:rPr lang="da-DK" dirty="0">
                <a:solidFill>
                  <a:schemeClr val="tx2">
                    <a:lumMod val="50000"/>
                  </a:schemeClr>
                </a:solidFill>
              </a:rPr>
              <a:t> </a:t>
            </a:r>
            <a:r>
              <a:rPr lang="da-DK" dirty="0" err="1">
                <a:solidFill>
                  <a:schemeClr val="tx2">
                    <a:lumMod val="50000"/>
                  </a:schemeClr>
                </a:solidFill>
              </a:rPr>
              <a:t>some</a:t>
            </a:r>
            <a:r>
              <a:rPr lang="da-DK" dirty="0">
                <a:solidFill>
                  <a:schemeClr val="tx2">
                    <a:lumMod val="50000"/>
                  </a:schemeClr>
                </a:solidFill>
              </a:rPr>
              <a:t> </a:t>
            </a:r>
            <a:r>
              <a:rPr lang="da-DK" dirty="0" err="1">
                <a:solidFill>
                  <a:schemeClr val="tx2">
                    <a:lumMod val="50000"/>
                  </a:schemeClr>
                </a:solidFill>
              </a:rPr>
              <a:t>strategies</a:t>
            </a:r>
            <a:r>
              <a:rPr lang="da-DK" dirty="0">
                <a:solidFill>
                  <a:schemeClr val="tx2">
                    <a:lumMod val="50000"/>
                  </a:schemeClr>
                </a:solidFill>
              </a:rPr>
              <a:t> </a:t>
            </a:r>
            <a:r>
              <a:rPr lang="da-DK" dirty="0" err="1">
                <a:solidFill>
                  <a:schemeClr val="tx2">
                    <a:lumMod val="50000"/>
                  </a:schemeClr>
                </a:solidFill>
              </a:rPr>
              <a:t>that</a:t>
            </a:r>
            <a:r>
              <a:rPr lang="da-DK" dirty="0">
                <a:solidFill>
                  <a:schemeClr val="tx2">
                    <a:lumMod val="50000"/>
                  </a:schemeClr>
                </a:solidFill>
              </a:rPr>
              <a:t> the </a:t>
            </a:r>
            <a:r>
              <a:rPr lang="da-DK" dirty="0" err="1">
                <a:solidFill>
                  <a:schemeClr val="tx2">
                    <a:lumMod val="50000"/>
                  </a:schemeClr>
                </a:solidFill>
              </a:rPr>
              <a:t>teacher</a:t>
            </a:r>
            <a:r>
              <a:rPr lang="da-DK" dirty="0">
                <a:solidFill>
                  <a:schemeClr val="tx2">
                    <a:lumMod val="50000"/>
                  </a:schemeClr>
                </a:solidFill>
              </a:rPr>
              <a:t> </a:t>
            </a:r>
            <a:r>
              <a:rPr lang="da-DK" dirty="0" err="1">
                <a:solidFill>
                  <a:schemeClr val="tx2">
                    <a:lumMod val="50000"/>
                  </a:schemeClr>
                </a:solidFill>
              </a:rPr>
              <a:t>applies</a:t>
            </a:r>
            <a:r>
              <a:rPr lang="da-DK" dirty="0">
                <a:solidFill>
                  <a:schemeClr val="tx2">
                    <a:lumMod val="50000"/>
                  </a:schemeClr>
                </a:solidFill>
              </a:rPr>
              <a:t> to </a:t>
            </a:r>
            <a:r>
              <a:rPr lang="da-DK" dirty="0" err="1">
                <a:solidFill>
                  <a:schemeClr val="tx2">
                    <a:lumMod val="50000"/>
                  </a:schemeClr>
                </a:solidFill>
              </a:rPr>
              <a:t>maintain</a:t>
            </a:r>
            <a:r>
              <a:rPr lang="da-DK" dirty="0">
                <a:solidFill>
                  <a:schemeClr val="tx2">
                    <a:lumMod val="50000"/>
                  </a:schemeClr>
                </a:solidFill>
              </a:rPr>
              <a:t> English as a </a:t>
            </a:r>
            <a:r>
              <a:rPr lang="da-DK" dirty="0" err="1">
                <a:solidFill>
                  <a:schemeClr val="tx2">
                    <a:lumMod val="50000"/>
                  </a:schemeClr>
                </a:solidFill>
              </a:rPr>
              <a:t>classroom</a:t>
            </a:r>
            <a:r>
              <a:rPr lang="da-DK" dirty="0">
                <a:solidFill>
                  <a:schemeClr val="tx2">
                    <a:lumMod val="50000"/>
                  </a:schemeClr>
                </a:solidFill>
              </a:rPr>
              <a:t> </a:t>
            </a:r>
            <a:r>
              <a:rPr lang="da-DK" dirty="0" err="1">
                <a:solidFill>
                  <a:schemeClr val="tx2">
                    <a:lumMod val="50000"/>
                  </a:schemeClr>
                </a:solidFill>
              </a:rPr>
              <a:t>language</a:t>
            </a:r>
            <a:r>
              <a:rPr lang="da-DK" dirty="0">
                <a:solidFill>
                  <a:schemeClr val="tx2">
                    <a:lumMod val="50000"/>
                  </a:schemeClr>
                </a:solidFill>
              </a:rPr>
              <a:t>?</a:t>
            </a:r>
          </a:p>
          <a:p>
            <a:endParaRPr lang="da-DK" dirty="0">
              <a:solidFill>
                <a:schemeClr val="tx2">
                  <a:lumMod val="50000"/>
                </a:schemeClr>
              </a:solidFill>
            </a:endParaRPr>
          </a:p>
          <a:p>
            <a:r>
              <a:rPr lang="da-DK" dirty="0" err="1">
                <a:solidFill>
                  <a:schemeClr val="tx2">
                    <a:lumMod val="50000"/>
                  </a:schemeClr>
                </a:solidFill>
              </a:rPr>
              <a:t>What</a:t>
            </a:r>
            <a:r>
              <a:rPr lang="da-DK" dirty="0">
                <a:solidFill>
                  <a:schemeClr val="tx2">
                    <a:lumMod val="50000"/>
                  </a:schemeClr>
                </a:solidFill>
              </a:rPr>
              <a:t> </a:t>
            </a:r>
            <a:r>
              <a:rPr lang="da-DK" dirty="0" err="1">
                <a:solidFill>
                  <a:schemeClr val="tx2">
                    <a:lumMod val="50000"/>
                  </a:schemeClr>
                </a:solidFill>
              </a:rPr>
              <a:t>would</a:t>
            </a:r>
            <a:r>
              <a:rPr lang="da-DK" dirty="0">
                <a:solidFill>
                  <a:schemeClr val="tx2">
                    <a:lumMod val="50000"/>
                  </a:schemeClr>
                </a:solidFill>
              </a:rPr>
              <a:t> have </a:t>
            </a:r>
            <a:r>
              <a:rPr lang="da-DK" dirty="0" err="1">
                <a:solidFill>
                  <a:schemeClr val="tx2">
                    <a:lumMod val="50000"/>
                  </a:schemeClr>
                </a:solidFill>
              </a:rPr>
              <a:t>been</a:t>
            </a:r>
            <a:r>
              <a:rPr lang="da-DK" dirty="0">
                <a:solidFill>
                  <a:schemeClr val="tx2">
                    <a:lumMod val="50000"/>
                  </a:schemeClr>
                </a:solidFill>
              </a:rPr>
              <a:t> </a:t>
            </a:r>
            <a:r>
              <a:rPr lang="da-DK" dirty="0" err="1">
                <a:solidFill>
                  <a:schemeClr val="tx2">
                    <a:lumMod val="50000"/>
                  </a:schemeClr>
                </a:solidFill>
              </a:rPr>
              <a:t>different</a:t>
            </a:r>
            <a:r>
              <a:rPr lang="da-DK" dirty="0">
                <a:solidFill>
                  <a:schemeClr val="tx2">
                    <a:lumMod val="50000"/>
                  </a:schemeClr>
                </a:solidFill>
              </a:rPr>
              <a:t> </a:t>
            </a:r>
            <a:r>
              <a:rPr lang="da-DK" dirty="0" err="1">
                <a:solidFill>
                  <a:schemeClr val="tx2">
                    <a:lumMod val="50000"/>
                  </a:schemeClr>
                </a:solidFill>
              </a:rPr>
              <a:t>if</a:t>
            </a:r>
            <a:r>
              <a:rPr lang="da-DK" dirty="0">
                <a:solidFill>
                  <a:schemeClr val="tx2">
                    <a:lumMod val="50000"/>
                  </a:schemeClr>
                </a:solidFill>
              </a:rPr>
              <a:t> </a:t>
            </a:r>
            <a:r>
              <a:rPr lang="da-DK" dirty="0" err="1">
                <a:solidFill>
                  <a:schemeClr val="tx2">
                    <a:lumMod val="50000"/>
                  </a:schemeClr>
                </a:solidFill>
              </a:rPr>
              <a:t>she</a:t>
            </a:r>
            <a:r>
              <a:rPr lang="da-DK" dirty="0">
                <a:solidFill>
                  <a:schemeClr val="tx2">
                    <a:lumMod val="50000"/>
                  </a:schemeClr>
                </a:solidFill>
              </a:rPr>
              <a:t> had </a:t>
            </a:r>
            <a:r>
              <a:rPr lang="da-DK" dirty="0" err="1">
                <a:solidFill>
                  <a:schemeClr val="tx2">
                    <a:lumMod val="50000"/>
                  </a:schemeClr>
                </a:solidFill>
              </a:rPr>
              <a:t>spoken</a:t>
            </a:r>
            <a:r>
              <a:rPr lang="da-DK" dirty="0">
                <a:solidFill>
                  <a:schemeClr val="tx2">
                    <a:lumMod val="50000"/>
                  </a:schemeClr>
                </a:solidFill>
              </a:rPr>
              <a:t> the school </a:t>
            </a:r>
            <a:r>
              <a:rPr lang="da-DK" dirty="0" err="1">
                <a:solidFill>
                  <a:schemeClr val="tx2">
                    <a:lumMod val="50000"/>
                  </a:schemeClr>
                </a:solidFill>
              </a:rPr>
              <a:t>language</a:t>
            </a:r>
            <a:r>
              <a:rPr lang="da-DK" dirty="0">
                <a:solidFill>
                  <a:schemeClr val="tx2">
                    <a:lumMod val="50000"/>
                  </a:schemeClr>
                </a:solidFill>
              </a:rPr>
              <a:t> (in </a:t>
            </a:r>
            <a:r>
              <a:rPr lang="da-DK" dirty="0" err="1">
                <a:solidFill>
                  <a:schemeClr val="tx2">
                    <a:lumMod val="50000"/>
                  </a:schemeClr>
                </a:solidFill>
              </a:rPr>
              <a:t>this</a:t>
            </a:r>
            <a:r>
              <a:rPr lang="da-DK" dirty="0">
                <a:solidFill>
                  <a:schemeClr val="tx2">
                    <a:lumMod val="50000"/>
                  </a:schemeClr>
                </a:solidFill>
              </a:rPr>
              <a:t> case Danish)?</a:t>
            </a:r>
          </a:p>
          <a:p>
            <a:endParaRPr lang="da-DK" dirty="0">
              <a:solidFill>
                <a:schemeClr val="tx2">
                  <a:lumMod val="50000"/>
                </a:schemeClr>
              </a:solidFill>
            </a:endParaRPr>
          </a:p>
          <a:p>
            <a:r>
              <a:rPr lang="da-DK" dirty="0">
                <a:solidFill>
                  <a:schemeClr val="tx2">
                    <a:lumMod val="50000"/>
                  </a:schemeClr>
                </a:solidFill>
              </a:rPr>
              <a:t>How do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the student </a:t>
            </a:r>
            <a:r>
              <a:rPr lang="da-DK" dirty="0" err="1">
                <a:solidFill>
                  <a:schemeClr val="tx2">
                    <a:lumMod val="50000"/>
                  </a:schemeClr>
                </a:solidFill>
              </a:rPr>
              <a:t>feels</a:t>
            </a:r>
            <a:r>
              <a:rPr lang="da-DK" dirty="0">
                <a:solidFill>
                  <a:schemeClr val="tx2">
                    <a:lumMod val="50000"/>
                  </a:schemeClr>
                </a:solidFill>
              </a:rPr>
              <a:t> </a:t>
            </a:r>
            <a:r>
              <a:rPr lang="da-DK" dirty="0" err="1">
                <a:solidFill>
                  <a:schemeClr val="tx2">
                    <a:lumMod val="50000"/>
                  </a:schemeClr>
                </a:solidFill>
              </a:rPr>
              <a:t>when</a:t>
            </a:r>
            <a:r>
              <a:rPr lang="da-DK" dirty="0">
                <a:solidFill>
                  <a:schemeClr val="tx2">
                    <a:lumMod val="50000"/>
                  </a:schemeClr>
                </a:solidFill>
              </a:rPr>
              <a:t> the </a:t>
            </a:r>
            <a:r>
              <a:rPr lang="da-DK" dirty="0" err="1">
                <a:solidFill>
                  <a:schemeClr val="tx2">
                    <a:lumMod val="50000"/>
                  </a:schemeClr>
                </a:solidFill>
              </a:rPr>
              <a:t>teacher</a:t>
            </a:r>
            <a:r>
              <a:rPr lang="da-DK" dirty="0">
                <a:solidFill>
                  <a:schemeClr val="tx2">
                    <a:lumMod val="50000"/>
                  </a:schemeClr>
                </a:solidFill>
              </a:rPr>
              <a:t> </a:t>
            </a:r>
            <a:r>
              <a:rPr lang="en-GB" dirty="0">
                <a:solidFill>
                  <a:schemeClr val="tx2">
                    <a:lumMod val="50000"/>
                  </a:schemeClr>
                </a:solidFill>
              </a:rPr>
              <a:t>answers / responds </a:t>
            </a:r>
            <a:r>
              <a:rPr lang="da-DK" dirty="0">
                <a:solidFill>
                  <a:schemeClr val="tx2">
                    <a:lumMod val="50000"/>
                  </a:schemeClr>
                </a:solidFill>
              </a:rPr>
              <a:t>to her </a:t>
            </a:r>
            <a:r>
              <a:rPr lang="da-DK" dirty="0" err="1">
                <a:solidFill>
                  <a:schemeClr val="tx2">
                    <a:lumMod val="50000"/>
                  </a:schemeClr>
                </a:solidFill>
              </a:rPr>
              <a:t>remark</a:t>
            </a:r>
            <a:r>
              <a:rPr lang="da-DK" dirty="0">
                <a:solidFill>
                  <a:schemeClr val="tx2">
                    <a:lumMod val="50000"/>
                  </a:schemeClr>
                </a:solidFill>
              </a:rPr>
              <a:t> in Danish, in English?</a:t>
            </a:r>
          </a:p>
          <a:p>
            <a:endParaRPr lang="da-DK" dirty="0">
              <a:solidFill>
                <a:schemeClr val="tx2">
                  <a:lumMod val="50000"/>
                </a:schemeClr>
              </a:solidFill>
            </a:endParaRPr>
          </a:p>
          <a:p>
            <a:r>
              <a:rPr lang="da-DK" dirty="0">
                <a:solidFill>
                  <a:schemeClr val="tx2">
                    <a:lumMod val="50000"/>
                  </a:schemeClr>
                </a:solidFill>
              </a:rPr>
              <a:t>Do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it </a:t>
            </a:r>
            <a:r>
              <a:rPr lang="da-DK" dirty="0" err="1">
                <a:solidFill>
                  <a:schemeClr val="tx2">
                    <a:lumMod val="50000"/>
                  </a:schemeClr>
                </a:solidFill>
              </a:rPr>
              <a:t>benefits</a:t>
            </a:r>
            <a:r>
              <a:rPr lang="da-DK" dirty="0">
                <a:solidFill>
                  <a:schemeClr val="tx2">
                    <a:lumMod val="50000"/>
                  </a:schemeClr>
                </a:solidFill>
              </a:rPr>
              <a:t> students </a:t>
            </a:r>
            <a:r>
              <a:rPr lang="da-DK" dirty="0" err="1">
                <a:solidFill>
                  <a:schemeClr val="tx2">
                    <a:lumMod val="50000"/>
                  </a:schemeClr>
                </a:solidFill>
              </a:rPr>
              <a:t>language</a:t>
            </a:r>
            <a:r>
              <a:rPr lang="da-DK" dirty="0">
                <a:solidFill>
                  <a:schemeClr val="tx2">
                    <a:lumMod val="50000"/>
                  </a:schemeClr>
                </a:solidFill>
              </a:rPr>
              <a:t> </a:t>
            </a:r>
            <a:r>
              <a:rPr lang="da-DK" dirty="0" err="1">
                <a:solidFill>
                  <a:schemeClr val="tx2">
                    <a:lumMod val="50000"/>
                  </a:schemeClr>
                </a:solidFill>
              </a:rPr>
              <a:t>acquisition</a:t>
            </a:r>
            <a:r>
              <a:rPr lang="da-DK" dirty="0">
                <a:solidFill>
                  <a:schemeClr val="tx2">
                    <a:lumMod val="50000"/>
                  </a:schemeClr>
                </a:solidFill>
              </a:rPr>
              <a:t> </a:t>
            </a:r>
            <a:r>
              <a:rPr lang="da-DK" dirty="0" err="1">
                <a:solidFill>
                  <a:schemeClr val="tx2">
                    <a:lumMod val="50000"/>
                  </a:schemeClr>
                </a:solidFill>
              </a:rPr>
              <a:t>that</a:t>
            </a:r>
            <a:r>
              <a:rPr lang="da-DK" dirty="0">
                <a:solidFill>
                  <a:schemeClr val="tx2">
                    <a:lumMod val="50000"/>
                  </a:schemeClr>
                </a:solidFill>
              </a:rPr>
              <a:t> the </a:t>
            </a:r>
            <a:r>
              <a:rPr lang="da-DK" dirty="0" err="1">
                <a:solidFill>
                  <a:schemeClr val="tx2">
                    <a:lumMod val="50000"/>
                  </a:schemeClr>
                </a:solidFill>
              </a:rPr>
              <a:t>teacher</a:t>
            </a:r>
            <a:r>
              <a:rPr lang="da-DK" dirty="0">
                <a:solidFill>
                  <a:schemeClr val="tx2">
                    <a:lumMod val="50000"/>
                  </a:schemeClr>
                </a:solidFill>
              </a:rPr>
              <a:t> </a:t>
            </a:r>
            <a:r>
              <a:rPr lang="da-DK" dirty="0" err="1">
                <a:solidFill>
                  <a:schemeClr val="tx2">
                    <a:lumMod val="50000"/>
                  </a:schemeClr>
                </a:solidFill>
              </a:rPr>
              <a:t>speaks</a:t>
            </a:r>
            <a:r>
              <a:rPr lang="da-DK" dirty="0">
                <a:solidFill>
                  <a:schemeClr val="tx2">
                    <a:lumMod val="50000"/>
                  </a:schemeClr>
                </a:solidFill>
              </a:rPr>
              <a:t> English – </a:t>
            </a:r>
            <a:r>
              <a:rPr lang="da-DK" dirty="0" err="1">
                <a:solidFill>
                  <a:schemeClr val="tx2">
                    <a:lumMod val="50000"/>
                  </a:schemeClr>
                </a:solidFill>
              </a:rPr>
              <a:t>how</a:t>
            </a:r>
            <a:r>
              <a:rPr lang="da-DK" dirty="0">
                <a:solidFill>
                  <a:schemeClr val="tx2">
                    <a:lumMod val="50000"/>
                  </a:schemeClr>
                </a:solidFill>
              </a:rPr>
              <a:t>?</a:t>
            </a:r>
          </a:p>
          <a:p>
            <a:endParaRPr lang="da-DK" dirty="0">
              <a:solidFill>
                <a:schemeClr val="tx2">
                  <a:lumMod val="50000"/>
                </a:schemeClr>
              </a:solidFill>
            </a:endParaRPr>
          </a:p>
          <a:p>
            <a:r>
              <a:rPr lang="da-DK" dirty="0">
                <a:solidFill>
                  <a:schemeClr val="tx2">
                    <a:lumMod val="50000"/>
                  </a:schemeClr>
                </a:solidFill>
              </a:rPr>
              <a:t>Can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of situations </a:t>
            </a:r>
            <a:r>
              <a:rPr lang="da-DK" dirty="0" err="1">
                <a:solidFill>
                  <a:schemeClr val="tx2">
                    <a:lumMod val="50000"/>
                  </a:schemeClr>
                </a:solidFill>
              </a:rPr>
              <a:t>where</a:t>
            </a:r>
            <a:r>
              <a:rPr lang="da-DK" dirty="0">
                <a:solidFill>
                  <a:schemeClr val="tx2">
                    <a:lumMod val="50000"/>
                  </a:schemeClr>
                </a:solidFill>
              </a:rPr>
              <a:t> it </a:t>
            </a:r>
            <a:r>
              <a:rPr lang="da-DK" dirty="0" err="1">
                <a:solidFill>
                  <a:schemeClr val="tx2">
                    <a:lumMod val="50000"/>
                  </a:schemeClr>
                </a:solidFill>
              </a:rPr>
              <a:t>would</a:t>
            </a:r>
            <a:r>
              <a:rPr lang="da-DK" dirty="0">
                <a:solidFill>
                  <a:schemeClr val="tx2">
                    <a:lumMod val="50000"/>
                  </a:schemeClr>
                </a:solidFill>
              </a:rPr>
              <a:t> </a:t>
            </a:r>
            <a:r>
              <a:rPr lang="da-DK" dirty="0" err="1">
                <a:solidFill>
                  <a:schemeClr val="tx2">
                    <a:lumMod val="50000"/>
                  </a:schemeClr>
                </a:solidFill>
              </a:rPr>
              <a:t>be</a:t>
            </a:r>
            <a:r>
              <a:rPr lang="da-DK" dirty="0">
                <a:solidFill>
                  <a:schemeClr val="tx2">
                    <a:lumMod val="50000"/>
                  </a:schemeClr>
                </a:solidFill>
              </a:rPr>
              <a:t> </a:t>
            </a:r>
            <a:r>
              <a:rPr lang="da-DK" dirty="0" err="1">
                <a:solidFill>
                  <a:schemeClr val="tx2">
                    <a:lumMod val="50000"/>
                  </a:schemeClr>
                </a:solidFill>
              </a:rPr>
              <a:t>appropriate</a:t>
            </a:r>
            <a:r>
              <a:rPr lang="da-DK" dirty="0">
                <a:solidFill>
                  <a:schemeClr val="tx2">
                    <a:lumMod val="50000"/>
                  </a:schemeClr>
                </a:solidFill>
              </a:rPr>
              <a:t> for the </a:t>
            </a:r>
            <a:r>
              <a:rPr lang="da-DK" dirty="0" err="1">
                <a:solidFill>
                  <a:schemeClr val="tx2">
                    <a:lumMod val="50000"/>
                  </a:schemeClr>
                </a:solidFill>
              </a:rPr>
              <a:t>teacher</a:t>
            </a:r>
            <a:r>
              <a:rPr lang="da-DK" dirty="0">
                <a:solidFill>
                  <a:schemeClr val="tx2">
                    <a:lumMod val="50000"/>
                  </a:schemeClr>
                </a:solidFill>
              </a:rPr>
              <a:t> to speak the school </a:t>
            </a:r>
            <a:r>
              <a:rPr lang="da-DK" dirty="0" err="1">
                <a:solidFill>
                  <a:schemeClr val="tx2">
                    <a:lumMod val="50000"/>
                  </a:schemeClr>
                </a:solidFill>
              </a:rPr>
              <a:t>language</a:t>
            </a:r>
            <a:r>
              <a:rPr lang="da-DK" dirty="0">
                <a:solidFill>
                  <a:schemeClr val="tx2">
                    <a:lumMod val="50000"/>
                  </a:schemeClr>
                </a:solidFill>
              </a:rPr>
              <a:t> </a:t>
            </a:r>
            <a:r>
              <a:rPr lang="da-DK" dirty="0" err="1">
                <a:solidFill>
                  <a:schemeClr val="tx2">
                    <a:lumMod val="50000"/>
                  </a:schemeClr>
                </a:solidFill>
              </a:rPr>
              <a:t>during</a:t>
            </a:r>
            <a:r>
              <a:rPr lang="da-DK" dirty="0">
                <a:solidFill>
                  <a:schemeClr val="tx2">
                    <a:lumMod val="50000"/>
                  </a:schemeClr>
                </a:solidFill>
              </a:rPr>
              <a:t> English class – </a:t>
            </a:r>
            <a:r>
              <a:rPr lang="da-DK" dirty="0" err="1">
                <a:solidFill>
                  <a:schemeClr val="tx2">
                    <a:lumMod val="50000"/>
                  </a:schemeClr>
                </a:solidFill>
              </a:rPr>
              <a:t>when</a:t>
            </a:r>
            <a:r>
              <a:rPr lang="da-DK" dirty="0">
                <a:solidFill>
                  <a:schemeClr val="tx2">
                    <a:lumMod val="50000"/>
                  </a:schemeClr>
                </a:solidFill>
              </a:rPr>
              <a:t>?</a:t>
            </a:r>
          </a:p>
        </p:txBody>
      </p:sp>
      <p:pic>
        <p:nvPicPr>
          <p:cNvPr id="6" name="Billede 5">
            <a:extLst>
              <a:ext uri="{FF2B5EF4-FFF2-40B4-BE49-F238E27FC236}">
                <a16:creationId xmlns:a16="http://schemas.microsoft.com/office/drawing/2014/main" id="{DDC8EC33-F000-EA4C-AFA5-46E81A8C0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81731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1200329"/>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For the </a:t>
            </a:r>
            <a:r>
              <a:rPr lang="da-DK" sz="2400" b="1" dirty="0" err="1">
                <a:latin typeface="Avenir Roman" panose="02000503020000020003" pitchFamily="2" charset="0"/>
              </a:rPr>
              <a:t>full</a:t>
            </a:r>
            <a:r>
              <a:rPr lang="da-DK" sz="2400" b="1" dirty="0">
                <a:latin typeface="Avenir Roman" panose="02000503020000020003" pitchFamily="2" charset="0"/>
              </a:rPr>
              <a:t> </a:t>
            </a:r>
            <a:r>
              <a:rPr lang="da-DK" sz="2400" b="1" dirty="0" err="1">
                <a:latin typeface="Avenir Roman" panose="02000503020000020003" pitchFamily="2" charset="0"/>
              </a:rPr>
              <a:t>document</a:t>
            </a:r>
            <a:r>
              <a:rPr lang="da-DK" sz="2400" b="1" dirty="0">
                <a:latin typeface="Avenir Roman" panose="02000503020000020003" pitchFamily="2" charset="0"/>
              </a:rPr>
              <a:t>, </a:t>
            </a:r>
            <a:r>
              <a:rPr lang="da-DK" sz="2400" b="1" dirty="0" err="1">
                <a:latin typeface="Avenir Roman" panose="02000503020000020003" pitchFamily="2" charset="0"/>
              </a:rPr>
              <a:t>including</a:t>
            </a:r>
            <a:r>
              <a:rPr lang="da-DK" sz="2400" b="1" dirty="0">
                <a:latin typeface="Avenir Roman" panose="02000503020000020003" pitchFamily="2" charset="0"/>
              </a:rPr>
              <a:t> references and a </a:t>
            </a:r>
            <a:r>
              <a:rPr lang="da-DK" sz="2400" b="1" dirty="0" err="1">
                <a:latin typeface="Avenir Roman" panose="02000503020000020003" pitchFamily="2" charset="0"/>
              </a:rPr>
              <a:t>critique</a:t>
            </a:r>
            <a:r>
              <a:rPr lang="da-DK" sz="2400" b="1" dirty="0">
                <a:latin typeface="Avenir Roman" panose="02000503020000020003" pitchFamily="2" charset="0"/>
              </a:rPr>
              <a:t> of the Council of Europe definitions:</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16106"/>
            <a:ext cx="10635916" cy="1200329"/>
          </a:xfrm>
          <a:prstGeom prst="rect">
            <a:avLst/>
          </a:prstGeom>
          <a:noFill/>
        </p:spPr>
        <p:txBody>
          <a:bodyPr wrap="square" rtlCol="0">
            <a:spAutoFit/>
          </a:bodyPr>
          <a:lstStyle/>
          <a:p>
            <a:endParaRPr lang="da-DK" dirty="0">
              <a:solidFill>
                <a:schemeClr val="tx2">
                  <a:lumMod val="50000"/>
                </a:schemeClr>
              </a:solidFill>
            </a:endParaRPr>
          </a:p>
          <a:p>
            <a:endParaRPr lang="da-DK" dirty="0"/>
          </a:p>
          <a:p>
            <a:endParaRPr lang="da-DK" dirty="0"/>
          </a:p>
          <a:p>
            <a:r>
              <a:rPr lang="da-DK" dirty="0" err="1"/>
              <a:t>https</a:t>
            </a:r>
            <a:r>
              <a:rPr lang="da-DK" dirty="0"/>
              <a:t>://</a:t>
            </a:r>
            <a:r>
              <a:rPr lang="da-DK" dirty="0" err="1"/>
              <a:t>earlyforeignlanguagelearning-nb.ku.dk</a:t>
            </a:r>
            <a:r>
              <a:rPr lang="da-DK" dirty="0"/>
              <a:t>/</a:t>
            </a:r>
            <a:r>
              <a:rPr lang="da-DK" dirty="0" err="1"/>
              <a:t>further-development</a:t>
            </a:r>
            <a:r>
              <a:rPr lang="da-DK" dirty="0"/>
              <a:t>/</a:t>
            </a:r>
          </a:p>
        </p:txBody>
      </p:sp>
      <p:pic>
        <p:nvPicPr>
          <p:cNvPr id="6" name="Billede 5">
            <a:extLst>
              <a:ext uri="{FF2B5EF4-FFF2-40B4-BE49-F238E27FC236}">
                <a16:creationId xmlns:a16="http://schemas.microsoft.com/office/drawing/2014/main" id="{36C70020-B9BB-C44E-B663-711B8B4A6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858415273"/>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13010</TotalTime>
  <Words>963</Words>
  <Application>Microsoft Macintosh PowerPoint</Application>
  <PresentationFormat>Widescreen</PresentationFormat>
  <Paragraphs>73</Paragraphs>
  <Slides>9</Slides>
  <Notes>4</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Avenir Roman</vt:lpstr>
      <vt:lpstr>Calibri</vt:lpstr>
      <vt:lpstr>Calibri Light</vt:lpstr>
      <vt:lpstr>Office-tema</vt:lpstr>
      <vt:lpstr>Developing teacher education focusing on language learning of young children (6-12 year old) within a plurilingual framework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Professionshøjskolen UCC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Thomsen</dc:creator>
  <cp:lastModifiedBy>Microsoft Office-bruger</cp:lastModifiedBy>
  <cp:revision>32</cp:revision>
  <dcterms:created xsi:type="dcterms:W3CDTF">2018-05-14T08:48:05Z</dcterms:created>
  <dcterms:modified xsi:type="dcterms:W3CDTF">2018-08-26T21:40:48Z</dcterms:modified>
</cp:coreProperties>
</file>